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4" r:id="rId1"/>
  </p:sldMasterIdLst>
  <p:notesMasterIdLst>
    <p:notesMasterId r:id="rId23"/>
  </p:notesMasterIdLst>
  <p:sldIdLst>
    <p:sldId id="256" r:id="rId2"/>
    <p:sldId id="258" r:id="rId3"/>
    <p:sldId id="262" r:id="rId4"/>
    <p:sldId id="282" r:id="rId5"/>
    <p:sldId id="278" r:id="rId6"/>
    <p:sldId id="257" r:id="rId7"/>
    <p:sldId id="281" r:id="rId8"/>
    <p:sldId id="263" r:id="rId9"/>
    <p:sldId id="260" r:id="rId10"/>
    <p:sldId id="283" r:id="rId11"/>
    <p:sldId id="276" r:id="rId12"/>
    <p:sldId id="284" r:id="rId13"/>
    <p:sldId id="285" r:id="rId14"/>
    <p:sldId id="286" r:id="rId15"/>
    <p:sldId id="291" r:id="rId16"/>
    <p:sldId id="321" r:id="rId17"/>
    <p:sldId id="269" r:id="rId18"/>
    <p:sldId id="289" r:id="rId19"/>
    <p:sldId id="290" r:id="rId20"/>
    <p:sldId id="287" r:id="rId21"/>
    <p:sldId id="322" r:id="rId22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552" userDrawn="1">
          <p15:clr>
            <a:srgbClr val="A4A3A4"/>
          </p15:clr>
        </p15:guide>
        <p15:guide id="2" orient="horz" pos="22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75"/>
    <a:srgbClr val="CCFFFF"/>
    <a:srgbClr val="007D7A"/>
    <a:srgbClr val="000068"/>
    <a:srgbClr val="000099"/>
    <a:srgbClr val="000B2E"/>
    <a:srgbClr val="00165C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1" autoAdjust="0"/>
    <p:restoredTop sz="93883" autoAdjust="0"/>
  </p:normalViewPr>
  <p:slideViewPr>
    <p:cSldViewPr snapToGrid="0">
      <p:cViewPr varScale="1">
        <p:scale>
          <a:sx n="74" d="100"/>
          <a:sy n="74" d="100"/>
        </p:scale>
        <p:origin x="78" y="438"/>
      </p:cViewPr>
      <p:guideLst>
        <p:guide pos="3552"/>
        <p:guide orient="horz" pos="22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notesViewPr>
    <p:cSldViewPr snapToGrid="0" showGuides="1">
      <p:cViewPr varScale="1">
        <p:scale>
          <a:sx n="73" d="100"/>
          <a:sy n="73" d="100"/>
        </p:scale>
        <p:origin x="1454" y="5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C0D82A-A731-408C-A50B-AA96A9493E04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F14BFE-EAB2-4183-8CCB-9CDB6E420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9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14BFE-EAB2-4183-8CCB-9CDB6E4203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08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3713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4BFE-EAB2-4183-8CCB-9CDB6E4203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473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14BFE-EAB2-4183-8CCB-9CDB6E4203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61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3713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4BFE-EAB2-4183-8CCB-9CDB6E4203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58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4050" y="1162050"/>
            <a:ext cx="5573713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14BFE-EAB2-4183-8CCB-9CDB6E4203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01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14BFE-EAB2-4183-8CCB-9CDB6E4203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97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* Unless absolutely necessary due to limited paper space or announcement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** Except courtesies involving physical touching, like hand-shaking (due to COVID-19).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14BFE-EAB2-4183-8CCB-9CDB6E42033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6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3AD9-65A9-459D-BCBA-CD63D3C704FB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40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7B661-EF5C-4778-8F8A-FE1C4DBCC334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2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CBA9A0C-BFEC-4C44-BF30-F82501721E43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24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64F1-F1AA-4322-91FE-8E954031EAED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02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57200"/>
            <a:ext cx="10058400" cy="5643154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4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4057-58EA-4545-A75C-3045E72E3981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57200"/>
            <a:ext cx="10058400" cy="5643154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4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4057-58EA-4545-A75C-3045E72E3981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57200"/>
            <a:ext cx="10058400" cy="5643154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4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4057-58EA-4545-A75C-3045E72E3981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57200"/>
            <a:ext cx="10058400" cy="5643154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4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4057-58EA-4545-A75C-3045E72E3981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57200"/>
            <a:ext cx="10058400" cy="5643154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4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4057-58EA-4545-A75C-3045E72E3981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57200"/>
            <a:ext cx="10058400" cy="5643154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4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4057-58EA-4545-A75C-3045E72E3981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57200"/>
            <a:ext cx="10058400" cy="5643154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4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4057-58EA-4545-A75C-3045E72E3981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C98D-44E4-4FC8-82FD-AA4AAC351FC6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8016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41F8-879A-4BC6-A7B4-49122F4DEE29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2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ABC98D-44E4-4FC8-82FD-AA4AAC351FC6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13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C98D-44E4-4FC8-82FD-AA4AAC351FC6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1342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C98D-44E4-4FC8-82FD-AA4AAC351FC6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322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4E57-347F-40B4-A60E-CE4CC7465117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2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556B-67DC-43EE-8112-44F14D03B4AD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2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C98D-44E4-4FC8-82FD-AA4AAC351FC6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8189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C98D-44E4-4FC8-82FD-AA4AAC351FC6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7699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0ABC98D-44E4-4FC8-82FD-AA4AAC351FC6}" type="datetime1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3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61" r:id="rId2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tedspinal.org/pdf/disabilityetiquette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Bill.Hershon@disabilityrightsca.org" TargetMode="External"/><Relationship Id="rId2" Type="http://schemas.openxmlformats.org/officeDocument/2006/relationships/hyperlink" Target="mailto:Fred.Nisen@disabilityrightsca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58" y="443581"/>
            <a:ext cx="11942284" cy="980501"/>
          </a:xfrm>
          <a:ln w="254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algn="ctr"/>
            <a:r>
              <a:rPr lang="en-US" sz="4500" b="1" dirty="0">
                <a:ln w="19050">
                  <a:noFill/>
                </a:ln>
                <a:solidFill>
                  <a:srgbClr val="007E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SERVING VOTERS WITH DISABILITIES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8B3245-00DC-41CD-B622-C60FB36BC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52" y="5464532"/>
            <a:ext cx="1671044" cy="98050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FB0B02E-B097-4092-9830-A25BC224B085}"/>
              </a:ext>
            </a:extLst>
          </p:cNvPr>
          <p:cNvSpPr txBox="1">
            <a:spLocks/>
          </p:cNvSpPr>
          <p:nvPr/>
        </p:nvSpPr>
        <p:spPr>
          <a:xfrm>
            <a:off x="2338130" y="1970154"/>
            <a:ext cx="7930519" cy="12522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November 3, 2020 General Election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3600" dirty="0">
                <a:latin typeface="Arial" panose="020B0604020202020204" pitchFamily="34" charset="0"/>
              </a:rPr>
              <a:t>Nevada County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21D4B-32EE-4D37-819E-B549702C80F7}"/>
              </a:ext>
            </a:extLst>
          </p:cNvPr>
          <p:cNvSpPr txBox="1"/>
          <p:nvPr/>
        </p:nvSpPr>
        <p:spPr>
          <a:xfrm>
            <a:off x="316814" y="6445034"/>
            <a:ext cx="1573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*DRC Logo*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5717C9-E124-4305-8E3C-B37AA6BD2273}"/>
              </a:ext>
            </a:extLst>
          </p:cNvPr>
          <p:cNvSpPr txBox="1"/>
          <p:nvPr/>
        </p:nvSpPr>
        <p:spPr>
          <a:xfrm>
            <a:off x="4494399" y="6172787"/>
            <a:ext cx="3579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*Image of Nevada County and CA*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F101737-0912-4756-92C4-AFF16050E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3142" y="3222376"/>
            <a:ext cx="3540493" cy="295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05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8829" y="2486229"/>
            <a:ext cx="1055433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buClr>
                <a:srgbClr val="99CB38"/>
              </a:buClr>
              <a:buSzPct val="100000"/>
            </a:pP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Poll workers should offer the accessible voting systems</a:t>
            </a:r>
          </a:p>
          <a:p>
            <a:pPr lvl="0" algn="ctr" defTabSz="914400">
              <a:buClr>
                <a:srgbClr val="99CB38"/>
              </a:buClr>
              <a:buSzPct val="100000"/>
            </a:pP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5500" b="1" u="sng" dirty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 voter.</a:t>
            </a:r>
          </a:p>
          <a:p>
            <a:pPr lvl="0" algn="ctr" defTabSz="914400">
              <a:buClr>
                <a:srgbClr val="99CB38"/>
              </a:buClr>
              <a:buSzPct val="100000"/>
            </a:pP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5DC8D002-2CE7-4877-B2FB-34E78A059445}"/>
              </a:ext>
            </a:extLst>
          </p:cNvPr>
          <p:cNvSpPr txBox="1">
            <a:spLocks/>
          </p:cNvSpPr>
          <p:nvPr/>
        </p:nvSpPr>
        <p:spPr>
          <a:xfrm>
            <a:off x="215105" y="1093951"/>
            <a:ext cx="11761788" cy="66858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 VOTING SYSTEM (TIP 1):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90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2800" y="705217"/>
            <a:ext cx="10566400" cy="1143000"/>
          </a:xfrm>
        </p:spPr>
        <p:txBody>
          <a:bodyPr>
            <a:normAutofit/>
          </a:bodyPr>
          <a:lstStyle/>
          <a:p>
            <a:r>
              <a:rPr lang="en-US" sz="45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… </a:t>
            </a:r>
            <a:endParaRPr lang="en-US" sz="45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389742" y="1950255"/>
            <a:ext cx="9412515" cy="43513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Voters may need an accessible voting system but might not know to ask.</a:t>
            </a:r>
          </a:p>
          <a:p>
            <a:pPr marL="1960470" lvl="7" indent="-51435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3320" lvl="8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		   AND</a:t>
            </a:r>
          </a:p>
          <a:p>
            <a:pPr marL="514350" indent="-514350">
              <a:buFont typeface="+mj-lt"/>
              <a:buAutoNum type="arabicPeriod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This helps ensure each voting system is plugged in and operational for all.</a:t>
            </a:r>
          </a:p>
        </p:txBody>
      </p:sp>
    </p:spTree>
    <p:extLst>
      <p:ext uri="{BB962C8B-B14F-4D97-AF65-F5344CB8AC3E}">
        <p14:creationId xmlns:p14="http://schemas.microsoft.com/office/powerpoint/2010/main" val="237867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89346" y="2762001"/>
            <a:ext cx="112133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buClr>
                <a:srgbClr val="99CB38"/>
              </a:buClr>
              <a:buSzPct val="100000"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Poll workers should be familiar </a:t>
            </a:r>
          </a:p>
          <a:p>
            <a:pPr lvl="0" algn="ctr" defTabSz="914400">
              <a:buClr>
                <a:srgbClr val="99CB38"/>
              </a:buClr>
              <a:buSzPct val="100000"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with the accessible voting system.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5DC8D002-2CE7-4877-B2FB-34E78A059445}"/>
              </a:ext>
            </a:extLst>
          </p:cNvPr>
          <p:cNvSpPr txBox="1">
            <a:spLocks/>
          </p:cNvSpPr>
          <p:nvPr/>
        </p:nvSpPr>
        <p:spPr>
          <a:xfrm>
            <a:off x="215105" y="1093951"/>
            <a:ext cx="11761788" cy="66858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 VOTING SYSTEM (TIP 2):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06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2800" y="576263"/>
            <a:ext cx="10566400" cy="1143000"/>
          </a:xfrm>
        </p:spPr>
        <p:txBody>
          <a:bodyPr>
            <a:normAutofit/>
          </a:bodyPr>
          <a:lstStyle/>
          <a:p>
            <a:r>
              <a:rPr lang="en-US" sz="45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… </a:t>
            </a:r>
            <a:endParaRPr lang="en-US" sz="45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304471" y="1559605"/>
            <a:ext cx="9740900" cy="43513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Poll workers should know how to set up each system and must be able to explain to voters how to use them.</a:t>
            </a:r>
          </a:p>
          <a:p>
            <a:pPr marL="1960470" lvl="7" indent="-514350">
              <a:buFont typeface="+mj-lt"/>
              <a:buAutoNum type="arabicPeriod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3320" lvl="8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		   AND</a:t>
            </a:r>
          </a:p>
          <a:p>
            <a:pPr marL="514350" indent="-514350">
              <a:buFont typeface="+mj-lt"/>
              <a:buAutoNum type="arabicPeriod"/>
            </a:pPr>
            <a:endParaRPr lang="en-US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Errors and other equipment failures can (and do!) occur. Poll workers must know how to troubleshoot those issues.</a:t>
            </a:r>
          </a:p>
        </p:txBody>
      </p:sp>
    </p:spTree>
    <p:extLst>
      <p:ext uri="{BB962C8B-B14F-4D97-AF65-F5344CB8AC3E}">
        <p14:creationId xmlns:p14="http://schemas.microsoft.com/office/powerpoint/2010/main" val="986757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15106" y="546316"/>
            <a:ext cx="11761788" cy="66858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Polls Open: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5640215" y="1958804"/>
            <a:ext cx="6118647" cy="390489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None/>
            </a:pPr>
            <a:endParaRPr lang="en-US" sz="2800" cap="none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ü"/>
            </a:pPr>
            <a:r>
              <a:rPr lang="en-US" sz="2800" cap="none" dirty="0">
                <a:solidFill>
                  <a:schemeClr val="tx1"/>
                </a:solidFill>
                <a:latin typeface="Arial" panose="020B0604020202020204" pitchFamily="34" charset="0"/>
              </a:rPr>
              <a:t>  Poll workers should be prepared to assist any voter who requests help with voting.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</a:rPr>
              <a:t>  Poll workers must allow up to two people assist voters with disabilities.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</a:rPr>
              <a:t>  Poll workers must keep the voter’s choices confidential.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ü"/>
            </a:pPr>
            <a:endParaRPr lang="en-US" sz="2800" cap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96A4AF9-4E3F-4F66-A95F-CD8D69453C19}"/>
              </a:ext>
            </a:extLst>
          </p:cNvPr>
          <p:cNvSpPr txBox="1">
            <a:spLocks/>
          </p:cNvSpPr>
          <p:nvPr/>
        </p:nvSpPr>
        <p:spPr>
          <a:xfrm>
            <a:off x="644392" y="1399644"/>
            <a:ext cx="11332502" cy="4464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None/>
            </a:pPr>
            <a:r>
              <a:rPr lang="en-US" sz="3600" b="1" dirty="0">
                <a:latin typeface="Arial" panose="020B0604020202020204" pitchFamily="34" charset="0"/>
              </a:rPr>
              <a:t>4.   Be ready to assist (or let others assist) voters.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C0E64E-C503-4EAA-B9BB-5234D67F5386}"/>
              </a:ext>
            </a:extLst>
          </p:cNvPr>
          <p:cNvCxnSpPr/>
          <p:nvPr/>
        </p:nvCxnSpPr>
        <p:spPr>
          <a:xfrm>
            <a:off x="215106" y="1222575"/>
            <a:ext cx="117617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6894BE-5179-4F76-A049-D1B7B5242698}"/>
              </a:ext>
            </a:extLst>
          </p:cNvPr>
          <p:cNvCxnSpPr/>
          <p:nvPr/>
        </p:nvCxnSpPr>
        <p:spPr>
          <a:xfrm>
            <a:off x="215106" y="2281694"/>
            <a:ext cx="117617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781BB6F-FC99-45C5-B8EF-C251E5DFC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92" y="2729972"/>
            <a:ext cx="4613085" cy="33107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F4793D-5203-4483-BC54-2C873C31BB0E}"/>
              </a:ext>
            </a:extLst>
          </p:cNvPr>
          <p:cNvSpPr txBox="1"/>
          <p:nvPr/>
        </p:nvSpPr>
        <p:spPr>
          <a:xfrm>
            <a:off x="644392" y="6084300"/>
            <a:ext cx="4613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*Image of poll worker assisting voter*</a:t>
            </a:r>
          </a:p>
        </p:txBody>
      </p:sp>
    </p:spTree>
    <p:extLst>
      <p:ext uri="{BB962C8B-B14F-4D97-AF65-F5344CB8AC3E}">
        <p14:creationId xmlns:p14="http://schemas.microsoft.com/office/powerpoint/2010/main" val="3812378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16892C-E4B6-48A6-8121-F509755DD743}"/>
              </a:ext>
            </a:extLst>
          </p:cNvPr>
          <p:cNvSpPr/>
          <p:nvPr/>
        </p:nvSpPr>
        <p:spPr>
          <a:xfrm>
            <a:off x="771875" y="1658319"/>
            <a:ext cx="10833316" cy="34163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5400" spc="-50" dirty="0">
                <a:latin typeface="Arial" panose="020B0604020202020204" pitchFamily="34" charset="0"/>
                <a:cs typeface="Arial" panose="020B0604020202020204" pitchFamily="34" charset="0"/>
              </a:rPr>
              <a:t>BUT REMEMBER:</a:t>
            </a:r>
          </a:p>
          <a:p>
            <a:pPr algn="ctr"/>
            <a:r>
              <a:rPr lang="en-US" sz="5400" b="1" spc="-50" dirty="0">
                <a:latin typeface="Arial" panose="020B0604020202020204" pitchFamily="34" charset="0"/>
                <a:cs typeface="Arial" panose="020B0604020202020204" pitchFamily="34" charset="0"/>
              </a:rPr>
              <a:t>Assisting voters with disabilities is </a:t>
            </a:r>
            <a:r>
              <a:rPr lang="en-US" sz="5400" b="1" u="sng" spc="-5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5400" b="1" spc="-50" dirty="0">
                <a:latin typeface="Arial" panose="020B0604020202020204" pitchFamily="34" charset="0"/>
                <a:cs typeface="Arial" panose="020B0604020202020204" pitchFamily="34" charset="0"/>
              </a:rPr>
              <a:t> a substitute for having the accessible voting systems.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0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62437" y="324940"/>
            <a:ext cx="8399343" cy="790575"/>
          </a:xfrm>
        </p:spPr>
        <p:txBody>
          <a:bodyPr>
            <a:noAutofit/>
          </a:bodyPr>
          <a:lstStyle/>
          <a:p>
            <a:r>
              <a:rPr lang="en-US" sz="5500" b="1" u="sng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COVID-19</a:t>
            </a:r>
            <a:r>
              <a:rPr lang="en-US" sz="55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FC8DA-30AE-4E41-AE1C-96A60650A769}"/>
              </a:ext>
            </a:extLst>
          </p:cNvPr>
          <p:cNvSpPr txBox="1">
            <a:spLocks/>
          </p:cNvSpPr>
          <p:nvPr/>
        </p:nvSpPr>
        <p:spPr>
          <a:xfrm>
            <a:off x="3552019" y="2083095"/>
            <a:ext cx="7909761" cy="4464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4000" b="1" dirty="0">
                <a:latin typeface="Arial" panose="020B0604020202020204" pitchFamily="34" charset="0"/>
              </a:rPr>
              <a:t>You MUST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allow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everyone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to vote without undue delay,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even if they do not (or cannot!) abide by COVID-19 precautions.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None/>
            </a:pPr>
            <a:endParaRPr lang="en-US" sz="3600" b="1" dirty="0"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4C9E1C-D26E-4882-AE4A-D6070E828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35" y="2570918"/>
            <a:ext cx="2647406" cy="17637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05FE64-F41F-4F8E-B15C-44EC0160D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35" y="4617109"/>
            <a:ext cx="2573554" cy="1944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30CD39-59EE-433C-99E8-ED3715F36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35" y="258669"/>
            <a:ext cx="2607185" cy="20864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725BEA-7A6D-443A-BBF4-7743B9185D5B}"/>
              </a:ext>
            </a:extLst>
          </p:cNvPr>
          <p:cNvSpPr txBox="1"/>
          <p:nvPr/>
        </p:nvSpPr>
        <p:spPr>
          <a:xfrm>
            <a:off x="165700" y="6548849"/>
            <a:ext cx="4613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*Image of hand sanitizer in polling place*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F72B6-5FC2-404F-A0BD-6DE068631805}"/>
              </a:ext>
            </a:extLst>
          </p:cNvPr>
          <p:cNvSpPr txBox="1"/>
          <p:nvPr/>
        </p:nvSpPr>
        <p:spPr>
          <a:xfrm>
            <a:off x="46676" y="4288940"/>
            <a:ext cx="4613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*Image of poll worker disinfecting pen*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95AAC2-92CB-48AD-84FF-C89AC44C2C8D}"/>
              </a:ext>
            </a:extLst>
          </p:cNvPr>
          <p:cNvSpPr txBox="1"/>
          <p:nvPr/>
        </p:nvSpPr>
        <p:spPr>
          <a:xfrm>
            <a:off x="217082" y="2332525"/>
            <a:ext cx="4613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*Image of poll worker with disinfectant*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16864E-FDE8-4B1C-9141-9D5DCB009713}"/>
              </a:ext>
            </a:extLst>
          </p:cNvPr>
          <p:cNvSpPr txBox="1"/>
          <p:nvPr/>
        </p:nvSpPr>
        <p:spPr>
          <a:xfrm>
            <a:off x="5644928" y="6478498"/>
            <a:ext cx="718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(SOURCE: SOS’s July 21, 2020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CC/ROV (Memo No. 20154)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63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69897" y="363026"/>
            <a:ext cx="11344731" cy="952500"/>
          </a:xfrm>
        </p:spPr>
        <p:txBody>
          <a:bodyPr>
            <a:normAutofit/>
          </a:bodyPr>
          <a:lstStyle/>
          <a:p>
            <a:r>
              <a:rPr lang="en-US" sz="54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Tips:</a:t>
            </a:r>
            <a:endParaRPr lang="en-US" sz="54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828802" y="2096745"/>
            <a:ext cx="10595428" cy="5349084"/>
          </a:xfrm>
        </p:spPr>
        <p:txBody>
          <a:bodyPr anchor="t">
            <a:noAutofit/>
          </a:bodyPr>
          <a:lstStyle/>
          <a:p>
            <a:pPr marL="920750" indent="-8572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eye contact. </a:t>
            </a:r>
          </a:p>
          <a:p>
            <a:pPr marL="920750" indent="-8572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Wait until the person can see you before speaking.</a:t>
            </a:r>
          </a:p>
          <a:p>
            <a:pPr marL="920750" indent="-8572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Look at the person while speaking.</a:t>
            </a:r>
          </a:p>
          <a:p>
            <a:pPr marL="920750" indent="-8572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Speak clearly and in a normal voice.</a:t>
            </a:r>
          </a:p>
          <a:p>
            <a:pPr marL="920750" indent="-8572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sure your face and lips are visible.</a:t>
            </a:r>
          </a:p>
          <a:p>
            <a:pPr marL="920750" indent="-8572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good lighting—but don’t stand in front of the light source.</a:t>
            </a:r>
          </a:p>
          <a:p>
            <a:pPr marL="920750" indent="-8572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Repeat or rephrase your question or statement if needed.</a:t>
            </a:r>
          </a:p>
          <a:p>
            <a:pPr marL="920750" indent="-8572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paper and pencil ready to exchange written info if needed.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345CE08-39B0-4D64-A87C-0F21DE24E078}"/>
              </a:ext>
            </a:extLst>
          </p:cNvPr>
          <p:cNvSpPr txBox="1">
            <a:spLocks/>
          </p:cNvSpPr>
          <p:nvPr/>
        </p:nvSpPr>
        <p:spPr>
          <a:xfrm>
            <a:off x="855546" y="1353795"/>
            <a:ext cx="10749645" cy="4464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None/>
            </a:pPr>
            <a:r>
              <a:rPr lang="en-US" sz="3200" b="1" dirty="0">
                <a:latin typeface="Arial" panose="020B0604020202020204" pitchFamily="34" charset="0"/>
              </a:rPr>
              <a:t>1.   Communicate effectively to voters with disabilities.</a:t>
            </a:r>
          </a:p>
        </p:txBody>
      </p:sp>
    </p:spTree>
    <p:extLst>
      <p:ext uri="{BB962C8B-B14F-4D97-AF65-F5344CB8AC3E}">
        <p14:creationId xmlns:p14="http://schemas.microsoft.com/office/powerpoint/2010/main" val="75144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69898" y="296520"/>
            <a:ext cx="10058400" cy="952500"/>
          </a:xfrm>
        </p:spPr>
        <p:txBody>
          <a:bodyPr>
            <a:normAutofit/>
          </a:bodyPr>
          <a:lstStyle/>
          <a:p>
            <a:r>
              <a:rPr lang="en-US" sz="54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Tips:</a:t>
            </a:r>
            <a:endParaRPr lang="en-US" sz="54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335315" y="1893944"/>
            <a:ext cx="10377714" cy="4771626"/>
          </a:xfrm>
        </p:spPr>
        <p:txBody>
          <a:bodyPr anchor="t">
            <a:noAutofit/>
          </a:bodyPr>
          <a:lstStyle/>
          <a:p>
            <a:pPr marL="920750" indent="-8572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Say “a person with a disability,”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“disabled person.”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0" indent="-8572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Do not say “handicapped”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referring to a person with a disability.</a:t>
            </a:r>
          </a:p>
          <a:p>
            <a:pPr marL="920750" indent="-8572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Offer assistance before helping.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If accepted, listen to any instructions provided.</a:t>
            </a:r>
          </a:p>
          <a:p>
            <a:pPr marL="920750" indent="-8572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Share the same social courtesies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as you would with someone else.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0" indent="-8572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Guide (rather than lead or propel)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voters with visual impairments by letting them take your arm. When guiding, use specific directions like “right in five feet.</a:t>
            </a:r>
          </a:p>
          <a:p>
            <a:pPr marL="920750" indent="-8572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Speak directly the voter, not to their companion.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same applies for voters using sign language: speak to them, not the interpreter.</a:t>
            </a:r>
          </a:p>
          <a:p>
            <a:pPr marL="920750" indent="-8572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Always identify yourself and others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(e.g., “on my right is John Smith”) when addressing voters with visual impairments. Speak normally and indicate when the conversation is over. Let them know when you move from one place to another.</a:t>
            </a:r>
          </a:p>
          <a:p>
            <a:pPr marL="34925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0" indent="-8572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0" indent="-8572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345CE08-39B0-4D64-A87C-0F21DE24E078}"/>
              </a:ext>
            </a:extLst>
          </p:cNvPr>
          <p:cNvSpPr txBox="1">
            <a:spLocks/>
          </p:cNvSpPr>
          <p:nvPr/>
        </p:nvSpPr>
        <p:spPr>
          <a:xfrm>
            <a:off x="855546" y="1249020"/>
            <a:ext cx="11017140" cy="4464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None/>
            </a:pPr>
            <a:r>
              <a:rPr lang="en-US" sz="2800" b="1" dirty="0">
                <a:latin typeface="Arial" panose="020B0604020202020204" pitchFamily="34" charset="0"/>
              </a:rPr>
              <a:t>2.   Disability Etiquette</a:t>
            </a:r>
            <a:r>
              <a:rPr lang="en-US" sz="2800" dirty="0">
                <a:latin typeface="Arial" panose="020B0604020202020204" pitchFamily="34" charset="0"/>
              </a:rPr>
              <a:t>: treat all voters with dignity and respect</a:t>
            </a:r>
            <a:r>
              <a:rPr lang="en-US" sz="32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7276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95514" y="2789581"/>
            <a:ext cx="11400972" cy="1016791"/>
          </a:xfrm>
        </p:spPr>
        <p:txBody>
          <a:bodyPr>
            <a:noAutofit/>
          </a:bodyPr>
          <a:lstStyle/>
          <a:p>
            <a:pPr algn="ctr"/>
            <a:r>
              <a:rPr lang="en-US" sz="36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 more on </a:t>
            </a:r>
            <a:r>
              <a:rPr lang="en-US" sz="36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etiquette</a:t>
            </a:r>
            <a:r>
              <a:rPr lang="en-US" sz="36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see: </a:t>
            </a:r>
            <a:r>
              <a:rPr lang="en-US" sz="3600" cap="none" dirty="0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http://www.unitedspinal.org/pdf/disabilityetiquette.pdf</a:t>
            </a:r>
            <a:r>
              <a:rPr lang="en-US" sz="36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49462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0724" y="1351508"/>
            <a:ext cx="8210551" cy="415498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6600" spc="-50" dirty="0">
                <a:latin typeface="Arial" panose="020B0604020202020204" pitchFamily="34" charset="0"/>
                <a:cs typeface="Arial" panose="020B0604020202020204" pitchFamily="34" charset="0"/>
              </a:rPr>
              <a:t>There are over</a:t>
            </a:r>
            <a:br>
              <a:rPr lang="en-US" sz="6600" b="1" spc="-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spc="-50" dirty="0">
                <a:latin typeface="Arial" panose="020B0604020202020204" pitchFamily="34" charset="0"/>
                <a:cs typeface="Arial" panose="020B0604020202020204" pitchFamily="34" charset="0"/>
              </a:rPr>
              <a:t> 5.9 million people</a:t>
            </a:r>
            <a:br>
              <a:rPr lang="en-US" sz="6600" b="1" spc="-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-50" dirty="0">
                <a:latin typeface="Arial" panose="020B0604020202020204" pitchFamily="34" charset="0"/>
                <a:cs typeface="Arial" panose="020B0604020202020204" pitchFamily="34" charset="0"/>
              </a:rPr>
              <a:t>with disabilities in California.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85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69898" y="363026"/>
            <a:ext cx="10058400" cy="952500"/>
          </a:xfrm>
        </p:spPr>
        <p:txBody>
          <a:bodyPr>
            <a:normAutofit/>
          </a:bodyPr>
          <a:lstStyle/>
          <a:p>
            <a:r>
              <a:rPr lang="en-US" sz="54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Tip:</a:t>
            </a:r>
            <a:endParaRPr lang="en-US" sz="54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499098" y="2125773"/>
            <a:ext cx="5969361" cy="4130112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Some voters with disabilities may be accompanied by a service animal.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Federal anti-discrimination laws require poll workers to permit these service animals to assist voters with disabilities.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(SOURCE: 28 C.F.R. § 35.130(b)(7))</a:t>
            </a:r>
          </a:p>
          <a:p>
            <a:pPr marL="6350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345CE08-39B0-4D64-A87C-0F21DE24E078}"/>
              </a:ext>
            </a:extLst>
          </p:cNvPr>
          <p:cNvSpPr txBox="1">
            <a:spLocks/>
          </p:cNvSpPr>
          <p:nvPr/>
        </p:nvSpPr>
        <p:spPr>
          <a:xfrm>
            <a:off x="963383" y="1315526"/>
            <a:ext cx="10749645" cy="4464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None/>
            </a:pPr>
            <a:r>
              <a:rPr lang="en-US" sz="3500" b="1" dirty="0">
                <a:latin typeface="Arial" panose="020B0604020202020204" pitchFamily="34" charset="0"/>
              </a:rPr>
              <a:t>3.   Allow voters with service animals to vote.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91583C-D061-4BB9-8C02-4A7F049CD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41" y="2268026"/>
            <a:ext cx="4411436" cy="3655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BBC133-B115-4808-B9AA-65DBA6FFE679}"/>
              </a:ext>
            </a:extLst>
          </p:cNvPr>
          <p:cNvSpPr txBox="1"/>
          <p:nvPr/>
        </p:nvSpPr>
        <p:spPr>
          <a:xfrm>
            <a:off x="641444" y="5931938"/>
            <a:ext cx="4613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*Illustration of a voter voting with a service dog*</a:t>
            </a:r>
          </a:p>
        </p:txBody>
      </p:sp>
    </p:spTree>
    <p:extLst>
      <p:ext uri="{BB962C8B-B14F-4D97-AF65-F5344CB8AC3E}">
        <p14:creationId xmlns:p14="http://schemas.microsoft.com/office/powerpoint/2010/main" val="1680808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16892C-E4B6-48A6-8121-F509755DD743}"/>
              </a:ext>
            </a:extLst>
          </p:cNvPr>
          <p:cNvSpPr/>
          <p:nvPr/>
        </p:nvSpPr>
        <p:spPr>
          <a:xfrm>
            <a:off x="771875" y="1340334"/>
            <a:ext cx="10833316" cy="544764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endParaRPr lang="en-US" sz="5400" b="1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spc="-50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pPr algn="ctr"/>
            <a:endParaRPr lang="en-US" sz="5400" b="1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6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Disability Rights California</a:t>
            </a:r>
          </a:p>
          <a:p>
            <a:pPr algn="r">
              <a:spcBef>
                <a:spcPts val="6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by Fred Nisen and Jason Connor</a:t>
            </a:r>
          </a:p>
          <a:p>
            <a:pPr algn="r"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Fred.Nisen@disabilityrightsca.org</a:t>
            </a:r>
            <a:endParaRPr lang="en-US" sz="2800" dirty="0">
              <a:latin typeface="Arial" panose="020B0604020202020204" pitchFamily="34" charset="0"/>
            </a:endParaRPr>
          </a:p>
          <a:p>
            <a:pPr algn="r"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Jason.Connor@disabilityrightsca.org</a:t>
            </a:r>
            <a:endParaRPr lang="en-US" sz="2800" dirty="0">
              <a:latin typeface="Arial" panose="020B0604020202020204" pitchFamily="34" charset="0"/>
            </a:endParaRPr>
          </a:p>
          <a:p>
            <a:pPr algn="ctr"/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F12DCA-FA6D-45EC-9BDA-FBF9CADCF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541" y="3653909"/>
            <a:ext cx="389597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95385"/>
            <a:ext cx="1128649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0" indent="-457200" defTabSz="914400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500" b="1" cap="all" spc="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500" b="1" spc="200" dirty="0">
                <a:latin typeface="Arial" panose="020B0604020202020204" pitchFamily="34" charset="0"/>
                <a:cs typeface="Arial" panose="020B0604020202020204" pitchFamily="34" charset="0"/>
              </a:rPr>
              <a:t>obility Impairments</a:t>
            </a:r>
          </a:p>
          <a:p>
            <a:pPr marL="1371600" lvl="0" indent="-457200" defTabSz="914400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500" b="1" spc="200" dirty="0">
                <a:latin typeface="Arial" panose="020B0604020202020204" pitchFamily="34" charset="0"/>
                <a:cs typeface="Arial" panose="020B0604020202020204" pitchFamily="34" charset="0"/>
              </a:rPr>
              <a:t>Visual Impairments</a:t>
            </a:r>
          </a:p>
          <a:p>
            <a:pPr marL="1371600" lvl="0" indent="-457200" defTabSz="914400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500" b="1" spc="200" dirty="0">
                <a:latin typeface="Arial" panose="020B0604020202020204" pitchFamily="34" charset="0"/>
                <a:cs typeface="Arial" panose="020B0604020202020204" pitchFamily="34" charset="0"/>
              </a:rPr>
              <a:t>Hearing Impairments</a:t>
            </a:r>
          </a:p>
          <a:p>
            <a:pPr marL="1371600" lvl="0" indent="-457200" defTabSz="914400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500" b="1" spc="200" dirty="0">
                <a:latin typeface="Arial" panose="020B0604020202020204" pitchFamily="34" charset="0"/>
                <a:cs typeface="Arial" panose="020B0604020202020204" pitchFamily="34" charset="0"/>
              </a:rPr>
              <a:t>Cognitive &amp; mental health impairments</a:t>
            </a:r>
          </a:p>
          <a:p>
            <a:pPr marL="1371600" lvl="0" indent="-457200" defTabSz="914400">
              <a:spcBef>
                <a:spcPts val="12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500" b="1" spc="200" dirty="0">
                <a:latin typeface="Arial" panose="020B0604020202020204" pitchFamily="34" charset="0"/>
                <a:cs typeface="Arial" panose="020B0604020202020204" pitchFamily="34" charset="0"/>
              </a:rPr>
              <a:t>Intellectual &amp; developmental disabilities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7EADD4-7D55-4B66-B680-0A550978B324}"/>
              </a:ext>
            </a:extLst>
          </p:cNvPr>
          <p:cNvSpPr/>
          <p:nvPr/>
        </p:nvSpPr>
        <p:spPr>
          <a:xfrm>
            <a:off x="452752" y="700386"/>
            <a:ext cx="11286496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4000" spc="-50" dirty="0">
                <a:latin typeface="Arial" panose="020B0604020202020204" pitchFamily="34" charset="0"/>
                <a:cs typeface="Arial" panose="020B0604020202020204" pitchFamily="34" charset="0"/>
              </a:rPr>
              <a:t>These Californians live with a variety of disabilities: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0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7EADD4-7D55-4B66-B680-0A550978B324}"/>
              </a:ext>
            </a:extLst>
          </p:cNvPr>
          <p:cNvSpPr/>
          <p:nvPr/>
        </p:nvSpPr>
        <p:spPr>
          <a:xfrm>
            <a:off x="452752" y="413885"/>
            <a:ext cx="11286496" cy="13234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4000" b="1" spc="-50" dirty="0">
                <a:latin typeface="Arial" panose="020B0604020202020204" pitchFamily="34" charset="0"/>
                <a:cs typeface="Arial" panose="020B0604020202020204" pitchFamily="34" charset="0"/>
              </a:rPr>
              <a:t>Top 3 accessibility requirements </a:t>
            </a:r>
            <a:r>
              <a:rPr lang="en-US" sz="4000" spc="-50" dirty="0">
                <a:latin typeface="Arial" panose="020B0604020202020204" pitchFamily="34" charset="0"/>
                <a:cs typeface="Arial" panose="020B0604020202020204" pitchFamily="34" charset="0"/>
              </a:rPr>
              <a:t>for Californian voters with disabilities you should know: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E8C04A-ADBD-4586-BD4F-588445C11F36}"/>
              </a:ext>
            </a:extLst>
          </p:cNvPr>
          <p:cNvSpPr txBox="1">
            <a:spLocks/>
          </p:cNvSpPr>
          <p:nvPr/>
        </p:nvSpPr>
        <p:spPr>
          <a:xfrm>
            <a:off x="556187" y="1697777"/>
            <a:ext cx="11369040" cy="4662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6958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 Voting Locations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2910" lvl="5" indent="-51435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 centers should be accessible (parking, entering, navigating) for voters with disabilities. Voters with disabilities should also be able to cast a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curbside vote.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6958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 Voting Systems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51460" lvl="5"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vote center must have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accessible voting systems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allow voters with disabilities to vote privately and independently.</a:t>
            </a:r>
          </a:p>
          <a:p>
            <a:pPr marL="806958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Assistance for Voters with Disabilities</a:t>
            </a:r>
          </a:p>
          <a:p>
            <a:pPr marL="1465760" lvl="5" indent="-45720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Voters with disabilities may have up to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people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them with voting (except their employer, employer’s agent, or union member).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4F5BAE-50FB-4F8F-90C1-953667CFFACB}"/>
              </a:ext>
            </a:extLst>
          </p:cNvPr>
          <p:cNvSpPr txBox="1"/>
          <p:nvPr/>
        </p:nvSpPr>
        <p:spPr>
          <a:xfrm>
            <a:off x="3967265" y="6480202"/>
            <a:ext cx="7771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(SOURCES: Cal. Elections Code,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§§ 4005(a)(2)(B), 12280, 14282(a) &amp; (d), 19242)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83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16892C-E4B6-48A6-8121-F509755DD743}"/>
              </a:ext>
            </a:extLst>
          </p:cNvPr>
          <p:cNvSpPr/>
          <p:nvPr/>
        </p:nvSpPr>
        <p:spPr>
          <a:xfrm>
            <a:off x="771875" y="1658319"/>
            <a:ext cx="10833316" cy="258532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endParaRPr lang="en-US" sz="5400" b="1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spc="-50" dirty="0">
                <a:latin typeface="Arial" panose="020B0604020202020204" pitchFamily="34" charset="0"/>
                <a:cs typeface="Arial" panose="020B0604020202020204" pitchFamily="34" charset="0"/>
              </a:rPr>
              <a:t>Private and independent voting is </a:t>
            </a:r>
            <a:r>
              <a:rPr lang="en-US" sz="5400" b="1" u="sng" spc="-50" dirty="0">
                <a:latin typeface="Arial" panose="020B0604020202020204" pitchFamily="34" charset="0"/>
                <a:cs typeface="Arial" panose="020B0604020202020204" pitchFamily="34" charset="0"/>
              </a:rPr>
              <a:t>everyone’s</a:t>
            </a:r>
            <a:r>
              <a:rPr lang="en-US" sz="5400" b="1" spc="-50" dirty="0">
                <a:latin typeface="Arial" panose="020B0604020202020204" pitchFamily="34" charset="0"/>
                <a:cs typeface="Arial" panose="020B0604020202020204" pitchFamily="34" charset="0"/>
              </a:rPr>
              <a:t> right.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5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9482" y="1560422"/>
            <a:ext cx="10052577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buClr>
                <a:srgbClr val="99CB38"/>
              </a:buClr>
              <a:buSzPct val="100000"/>
            </a:pP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Make sure your vote center is physically accessible to voters with disabilities on each day it’s scheduled to be open.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>
              <a:buClr>
                <a:srgbClr val="99CB38"/>
              </a:buClr>
              <a:buSzPct val="100000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>
              <a:buClr>
                <a:srgbClr val="99CB38"/>
              </a:buClr>
              <a:buSzPct val="100000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This includes having accessible path(s) of travel and the minimum number of accessible voting machines.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5DC8D002-2CE7-4877-B2FB-34E78A059445}"/>
              </a:ext>
            </a:extLst>
          </p:cNvPr>
          <p:cNvSpPr txBox="1">
            <a:spLocks/>
          </p:cNvSpPr>
          <p:nvPr/>
        </p:nvSpPr>
        <p:spPr>
          <a:xfrm>
            <a:off x="335944" y="764904"/>
            <a:ext cx="11761788" cy="66858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TIP: 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61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15106" y="546316"/>
            <a:ext cx="11761788" cy="66858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Do Before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Polls Open: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3345885" y="1847634"/>
            <a:ext cx="8631009" cy="44640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None/>
            </a:pPr>
            <a:endParaRPr lang="en-US" sz="3000" cap="none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ü"/>
            </a:pPr>
            <a:r>
              <a:rPr lang="en-US" sz="3000" cap="none" dirty="0">
                <a:solidFill>
                  <a:schemeClr val="tx1"/>
                </a:solidFill>
                <a:latin typeface="Arial" panose="020B0604020202020204" pitchFamily="34" charset="0"/>
              </a:rPr>
              <a:t>  Marked accessible parking near entrance?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ü"/>
            </a:pPr>
            <a:r>
              <a:rPr lang="en-US" sz="3000" dirty="0">
                <a:latin typeface="Arial" panose="020B0604020202020204" pitchFamily="34" charset="0"/>
              </a:rPr>
              <a:t>  Clear path from parking to entrance?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ü"/>
            </a:pPr>
            <a:r>
              <a:rPr lang="en-US" sz="3000" dirty="0">
                <a:latin typeface="Arial" panose="020B0604020202020204" pitchFamily="34" charset="0"/>
              </a:rPr>
              <a:t>  Clear signs with arrows leading to entrance?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ü"/>
            </a:pPr>
            <a:r>
              <a:rPr lang="en-US" sz="3000" cap="none" dirty="0">
                <a:solidFill>
                  <a:schemeClr val="tx1"/>
                </a:solidFill>
                <a:latin typeface="Arial" panose="020B0604020202020204" pitchFamily="34" charset="0"/>
              </a:rPr>
              <a:t>  Door(s) unlocked and propped open?</a:t>
            </a:r>
            <a:endParaRPr lang="en-US" sz="30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ü"/>
            </a:pPr>
            <a:r>
              <a:rPr lang="en-US" sz="3000" dirty="0">
                <a:latin typeface="Arial" panose="020B0604020202020204" pitchFamily="34" charset="0"/>
              </a:rPr>
              <a:t>  Elevator(s) are unlocked and working?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ü"/>
            </a:pPr>
            <a:endParaRPr lang="en-US" sz="3000" cap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96A4AF9-4E3F-4F66-A95F-CD8D69453C19}"/>
              </a:ext>
            </a:extLst>
          </p:cNvPr>
          <p:cNvSpPr txBox="1">
            <a:spLocks/>
          </p:cNvSpPr>
          <p:nvPr/>
        </p:nvSpPr>
        <p:spPr>
          <a:xfrm>
            <a:off x="1735932" y="1431728"/>
            <a:ext cx="10240962" cy="4464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None/>
            </a:pPr>
            <a:r>
              <a:rPr lang="en-US" sz="3600" b="1" dirty="0">
                <a:latin typeface="Arial" panose="020B0604020202020204" pitchFamily="34" charset="0"/>
              </a:rPr>
              <a:t>1.   Check for accessibility barriers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91237-C280-4B81-BF8D-73A95E30F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14" y="2636810"/>
            <a:ext cx="2331270" cy="3036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BA151A-A518-4C28-A36A-44E5E17D9605}"/>
              </a:ext>
            </a:extLst>
          </p:cNvPr>
          <p:cNvSpPr txBox="1"/>
          <p:nvPr/>
        </p:nvSpPr>
        <p:spPr>
          <a:xfrm>
            <a:off x="644392" y="5726501"/>
            <a:ext cx="1940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*ISA Logo*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C0E64E-C503-4EAA-B9BB-5234D67F5386}"/>
              </a:ext>
            </a:extLst>
          </p:cNvPr>
          <p:cNvCxnSpPr/>
          <p:nvPr/>
        </p:nvCxnSpPr>
        <p:spPr>
          <a:xfrm>
            <a:off x="215106" y="1237089"/>
            <a:ext cx="117617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6894BE-5179-4F76-A049-D1B7B5242698}"/>
              </a:ext>
            </a:extLst>
          </p:cNvPr>
          <p:cNvCxnSpPr/>
          <p:nvPr/>
        </p:nvCxnSpPr>
        <p:spPr>
          <a:xfrm>
            <a:off x="215106" y="2281694"/>
            <a:ext cx="117617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01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048225" y="2408732"/>
            <a:ext cx="7967790" cy="4337009"/>
          </a:xfrm>
        </p:spPr>
        <p:txBody>
          <a:bodyPr anchor="t">
            <a:normAutofit fontScale="85000" lnSpcReduction="20000"/>
          </a:bodyPr>
          <a:lstStyle/>
          <a:p>
            <a:pPr marL="971550" indent="-514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Set up the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curbside voting sign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 a visible location outside the vote center.</a:t>
            </a:r>
          </a:p>
          <a:p>
            <a:pPr marL="971550" indent="-514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Be ready to bring a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regular ballot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to the voter waiting outside, OR: </a:t>
            </a:r>
          </a:p>
          <a:p>
            <a:pPr marL="971550" indent="-514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If bringing a regular ballot is not practical, you must bring a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vote-by-mail ballot.</a:t>
            </a:r>
          </a:p>
          <a:p>
            <a:pPr marL="971550" indent="-514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[COVID-19:] You should wear face and hand coverings; bring hand sanitizer (for application before and after); and maintain six (6) feet of distance whenever possible.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F8E603-783B-4553-9E03-E8D77CEBA4D7}"/>
              </a:ext>
            </a:extLst>
          </p:cNvPr>
          <p:cNvSpPr txBox="1"/>
          <p:nvPr/>
        </p:nvSpPr>
        <p:spPr>
          <a:xfrm>
            <a:off x="497787" y="5543219"/>
            <a:ext cx="3475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*Image of curbside voting yard sign*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DFEE74-CF7D-42B2-9F8D-66C7BE05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87" y="2624880"/>
            <a:ext cx="3833792" cy="2883300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3C6DB316-DCA2-4600-A46A-EA5C8DE8E4E5}"/>
              </a:ext>
            </a:extLst>
          </p:cNvPr>
          <p:cNvSpPr txBox="1">
            <a:spLocks/>
          </p:cNvSpPr>
          <p:nvPr/>
        </p:nvSpPr>
        <p:spPr>
          <a:xfrm>
            <a:off x="215106" y="546316"/>
            <a:ext cx="11761788" cy="66858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Do Before</a:t>
            </a:r>
            <a:r>
              <a:rPr lang="en-US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Polls Open:</a:t>
            </a:r>
            <a:endParaRPr lang="en-US" sz="44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D6FD63-5FD0-401A-B00C-D960AF1F115A}"/>
              </a:ext>
            </a:extLst>
          </p:cNvPr>
          <p:cNvCxnSpPr/>
          <p:nvPr/>
        </p:nvCxnSpPr>
        <p:spPr>
          <a:xfrm>
            <a:off x="215106" y="1237089"/>
            <a:ext cx="117617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0E11E2-7FF2-4FD6-B900-746A6B499B81}"/>
              </a:ext>
            </a:extLst>
          </p:cNvPr>
          <p:cNvCxnSpPr/>
          <p:nvPr/>
        </p:nvCxnSpPr>
        <p:spPr>
          <a:xfrm>
            <a:off x="215106" y="2281694"/>
            <a:ext cx="117617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C8C785E-EDC6-4789-A437-347744338137}"/>
              </a:ext>
            </a:extLst>
          </p:cNvPr>
          <p:cNvSpPr txBox="1">
            <a:spLocks/>
          </p:cNvSpPr>
          <p:nvPr/>
        </p:nvSpPr>
        <p:spPr>
          <a:xfrm>
            <a:off x="1364229" y="1417723"/>
            <a:ext cx="10240962" cy="4464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None/>
            </a:pPr>
            <a:r>
              <a:rPr lang="en-US" sz="3600" b="1" dirty="0">
                <a:latin typeface="Arial" panose="020B0604020202020204" pitchFamily="34" charset="0"/>
              </a:rPr>
              <a:t>2.  Be prepared to provide curbside voting.</a:t>
            </a:r>
          </a:p>
        </p:txBody>
      </p:sp>
    </p:spTree>
    <p:extLst>
      <p:ext uri="{BB962C8B-B14F-4D97-AF65-F5344CB8AC3E}">
        <p14:creationId xmlns:p14="http://schemas.microsoft.com/office/powerpoint/2010/main" val="124246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15106" y="673100"/>
            <a:ext cx="11761788" cy="66858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Do Before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Polls Open: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3582617" y="2975551"/>
            <a:ext cx="8385070" cy="44640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ü"/>
            </a:pPr>
            <a:r>
              <a:rPr lang="en-US" sz="3000" cap="none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en-US" sz="3500" cap="none" dirty="0">
                <a:solidFill>
                  <a:schemeClr val="tx1"/>
                </a:solidFill>
                <a:latin typeface="Arial" panose="020B0604020202020204" pitchFamily="34" charset="0"/>
              </a:rPr>
              <a:t>Set up the accessible voting systems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Font typeface="Wingdings" panose="05000000000000000000" pitchFamily="2" charset="2"/>
              <a:buChar char="ü"/>
            </a:pPr>
            <a:r>
              <a:rPr lang="en-US" sz="3500" cap="none" dirty="0">
                <a:solidFill>
                  <a:schemeClr val="tx1"/>
                </a:solidFill>
                <a:latin typeface="Arial" panose="020B0604020202020204" pitchFamily="34" charset="0"/>
              </a:rPr>
              <a:t>  Ensure that poll workers know how to </a:t>
            </a:r>
            <a:r>
              <a:rPr lang="en-US" sz="3500" dirty="0">
                <a:latin typeface="Arial" panose="020B0604020202020204" pitchFamily="34" charset="0"/>
              </a:rPr>
              <a:t>operate it and assist voters using them</a:t>
            </a:r>
            <a:endParaRPr lang="en-US" sz="3500" cap="non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96A4AF9-4E3F-4F66-A95F-CD8D69453C19}"/>
              </a:ext>
            </a:extLst>
          </p:cNvPr>
          <p:cNvSpPr txBox="1">
            <a:spLocks/>
          </p:cNvSpPr>
          <p:nvPr/>
        </p:nvSpPr>
        <p:spPr>
          <a:xfrm>
            <a:off x="1225921" y="1720850"/>
            <a:ext cx="10240962" cy="4464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None/>
            </a:pPr>
            <a:r>
              <a:rPr lang="en-US" sz="3600" b="1" dirty="0">
                <a:latin typeface="Arial" panose="020B0604020202020204" pitchFamily="34" charset="0"/>
              </a:rPr>
              <a:t>3.    Check the accessible voting systems.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C95B6-2F08-4764-B497-293A91D8C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21" y="2975551"/>
            <a:ext cx="2857500" cy="2714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EDA42D-BA70-415E-BCFE-59F5D92782B9}"/>
              </a:ext>
            </a:extLst>
          </p:cNvPr>
          <p:cNvSpPr txBox="1"/>
          <p:nvPr/>
        </p:nvSpPr>
        <p:spPr>
          <a:xfrm>
            <a:off x="453651" y="5690176"/>
            <a:ext cx="2866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*Image of voting machine*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5A08D2-9E52-4AA9-9EC7-C5D885417C72}"/>
              </a:ext>
            </a:extLst>
          </p:cNvPr>
          <p:cNvCxnSpPr/>
          <p:nvPr/>
        </p:nvCxnSpPr>
        <p:spPr>
          <a:xfrm>
            <a:off x="215106" y="1530815"/>
            <a:ext cx="117617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43921B-F39E-452C-9A3A-89D208428E24}"/>
              </a:ext>
            </a:extLst>
          </p:cNvPr>
          <p:cNvCxnSpPr/>
          <p:nvPr/>
        </p:nvCxnSpPr>
        <p:spPr>
          <a:xfrm>
            <a:off x="205899" y="2613114"/>
            <a:ext cx="117617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409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8864</TotalTime>
  <Words>1168</Words>
  <Application>Microsoft Office PowerPoint</Application>
  <PresentationFormat>Widescreen</PresentationFormat>
  <Paragraphs>146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Corbel</vt:lpstr>
      <vt:lpstr>Wingdings</vt:lpstr>
      <vt:lpstr>Banded</vt:lpstr>
      <vt:lpstr>SERVING VOTERS WITH DISABILITIES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To Do Before Polls Open:</vt:lpstr>
      <vt:lpstr>PowerPoint Presentation</vt:lpstr>
      <vt:lpstr>Things To Do Before Polls Open:</vt:lpstr>
      <vt:lpstr>PowerPoint Presentation</vt:lpstr>
      <vt:lpstr>Because … </vt:lpstr>
      <vt:lpstr>PowerPoint Presentation</vt:lpstr>
      <vt:lpstr>Because … </vt:lpstr>
      <vt:lpstr>ONCE THE Polls Open:</vt:lpstr>
      <vt:lpstr>PowerPoint Presentation</vt:lpstr>
      <vt:lpstr>During COVID-19 ... </vt:lpstr>
      <vt:lpstr>More Tips:</vt:lpstr>
      <vt:lpstr>More Tips:</vt:lpstr>
      <vt:lpstr>(For more on disability etiquette, see: http://www.unitedspinal.org/pdf/disabilityetiquette.pdf) </vt:lpstr>
      <vt:lpstr>Last Tip:</vt:lpstr>
      <vt:lpstr>PowerPoint Presentation</vt:lpstr>
    </vt:vector>
  </TitlesOfParts>
  <Company>Disability Rights California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VOTERS WITH  DISABILITIES</dc:title>
  <dc:creator>Suzanne Scott</dc:creator>
  <cp:lastModifiedBy>Natalie Adona</cp:lastModifiedBy>
  <cp:revision>145</cp:revision>
  <cp:lastPrinted>2018-09-04T18:04:16Z</cp:lastPrinted>
  <dcterms:created xsi:type="dcterms:W3CDTF">2014-03-17T18:50:56Z</dcterms:created>
  <dcterms:modified xsi:type="dcterms:W3CDTF">2020-10-16T22:18:11Z</dcterms:modified>
</cp:coreProperties>
</file>