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handoutMasterIdLst>
    <p:handoutMasterId r:id="rId81"/>
  </p:handoutMasterIdLst>
  <p:sldIdLst>
    <p:sldId id="256" r:id="rId2"/>
    <p:sldId id="286" r:id="rId3"/>
    <p:sldId id="263" r:id="rId4"/>
    <p:sldId id="259" r:id="rId5"/>
    <p:sldId id="328" r:id="rId6"/>
    <p:sldId id="269" r:id="rId7"/>
    <p:sldId id="329" r:id="rId8"/>
    <p:sldId id="291" r:id="rId9"/>
    <p:sldId id="294" r:id="rId10"/>
    <p:sldId id="281" r:id="rId11"/>
    <p:sldId id="283" r:id="rId12"/>
    <p:sldId id="362" r:id="rId13"/>
    <p:sldId id="290" r:id="rId14"/>
    <p:sldId id="334" r:id="rId15"/>
    <p:sldId id="331" r:id="rId16"/>
    <p:sldId id="335" r:id="rId17"/>
    <p:sldId id="336" r:id="rId18"/>
    <p:sldId id="337" r:id="rId19"/>
    <p:sldId id="333"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63" r:id="rId37"/>
    <p:sldId id="354" r:id="rId38"/>
    <p:sldId id="355" r:id="rId39"/>
    <p:sldId id="316" r:id="rId40"/>
    <p:sldId id="275" r:id="rId41"/>
    <p:sldId id="274" r:id="rId42"/>
    <p:sldId id="330" r:id="rId43"/>
    <p:sldId id="327" r:id="rId44"/>
    <p:sldId id="356" r:id="rId45"/>
    <p:sldId id="357" r:id="rId46"/>
    <p:sldId id="358" r:id="rId47"/>
    <p:sldId id="359" r:id="rId48"/>
    <p:sldId id="360" r:id="rId49"/>
    <p:sldId id="317" r:id="rId50"/>
    <p:sldId id="270" r:id="rId51"/>
    <p:sldId id="299" r:id="rId52"/>
    <p:sldId id="262" r:id="rId53"/>
    <p:sldId id="288" r:id="rId54"/>
    <p:sldId id="300" r:id="rId55"/>
    <p:sldId id="318" r:id="rId56"/>
    <p:sldId id="271" r:id="rId57"/>
    <p:sldId id="301" r:id="rId58"/>
    <p:sldId id="302" r:id="rId59"/>
    <p:sldId id="306" r:id="rId60"/>
    <p:sldId id="307" r:id="rId61"/>
    <p:sldId id="308" r:id="rId62"/>
    <p:sldId id="319" r:id="rId63"/>
    <p:sldId id="326" r:id="rId64"/>
    <p:sldId id="304" r:id="rId65"/>
    <p:sldId id="272" r:id="rId66"/>
    <p:sldId id="305" r:id="rId67"/>
    <p:sldId id="309" r:id="rId68"/>
    <p:sldId id="303" r:id="rId69"/>
    <p:sldId id="361" r:id="rId70"/>
    <p:sldId id="273" r:id="rId71"/>
    <p:sldId id="310" r:id="rId72"/>
    <p:sldId id="311" r:id="rId73"/>
    <p:sldId id="321" r:id="rId74"/>
    <p:sldId id="323" r:id="rId75"/>
    <p:sldId id="276" r:id="rId76"/>
    <p:sldId id="277" r:id="rId77"/>
    <p:sldId id="278" r:id="rId78"/>
    <p:sldId id="325" r:id="rId79"/>
    <p:sldId id="324" r:id="rId8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de Nijs" initials="CdN" lastIdx="32" clrIdx="0">
    <p:extLst>
      <p:ext uri="{19B8F6BF-5375-455C-9EA6-DF929625EA0E}">
        <p15:presenceInfo xmlns:p15="http://schemas.microsoft.com/office/powerpoint/2012/main" userId="S-1-5-21-2812416773-4155315058-3260855456-18593" providerId="AD"/>
      </p:ext>
    </p:extLst>
  </p:cmAuthor>
  <p:cmAuthor id="2" name="Luci Wilson" initials="LW" lastIdx="2" clrIdx="1">
    <p:extLst>
      <p:ext uri="{19B8F6BF-5375-455C-9EA6-DF929625EA0E}">
        <p15:presenceInfo xmlns:p15="http://schemas.microsoft.com/office/powerpoint/2012/main" userId="S-1-5-21-2812416773-4155315058-3260855456-96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09" autoAdjust="0"/>
    <p:restoredTop sz="94660"/>
  </p:normalViewPr>
  <p:slideViewPr>
    <p:cSldViewPr snapToGrid="0">
      <p:cViewPr varScale="1">
        <p:scale>
          <a:sx n="94" d="100"/>
          <a:sy n="94" d="100"/>
        </p:scale>
        <p:origin x="108"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65E59F6-D75D-4E0B-AAC5-3E2524948903}" type="datetimeFigureOut">
              <a:rPr lang="en-US" smtClean="0"/>
              <a:t>5/28/2019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5B92A8D-3C68-48A2-8D62-1F1BB93D9934}" type="slidenum">
              <a:rPr lang="en-US" smtClean="0"/>
              <a:t>‹#›</a:t>
            </a:fld>
            <a:endParaRPr lang="en-US"/>
          </a:p>
        </p:txBody>
      </p:sp>
    </p:spTree>
    <p:extLst>
      <p:ext uri="{BB962C8B-B14F-4D97-AF65-F5344CB8AC3E}">
        <p14:creationId xmlns:p14="http://schemas.microsoft.com/office/powerpoint/2010/main" val="2316816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07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982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660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876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338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85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229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582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747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102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806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101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813648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agdept@co.nevada.ca.u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mailto:agdept@co.nevada.ca.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Pesticides and Cannabis</a:t>
            </a:r>
          </a:p>
        </p:txBody>
      </p:sp>
      <p:sp>
        <p:nvSpPr>
          <p:cNvPr id="3" name="Subtitle 2"/>
          <p:cNvSpPr>
            <a:spLocks noGrp="1"/>
          </p:cNvSpPr>
          <p:nvPr>
            <p:ph type="subTitle" idx="1"/>
          </p:nvPr>
        </p:nvSpPr>
        <p:spPr/>
        <p:txBody>
          <a:bodyPr/>
          <a:lstStyle/>
          <a:p>
            <a:r>
              <a:rPr lang="en-US" dirty="0"/>
              <a:t>An overview of pesticides as they relate to cannabis production.</a:t>
            </a:r>
          </a:p>
        </p:txBody>
      </p:sp>
    </p:spTree>
    <p:extLst>
      <p:ext uri="{BB962C8B-B14F-4D97-AF65-F5344CB8AC3E}">
        <p14:creationId xmlns:p14="http://schemas.microsoft.com/office/powerpoint/2010/main" val="252837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949" y="0"/>
            <a:ext cx="8911687" cy="1280890"/>
          </a:xfrm>
        </p:spPr>
        <p:txBody>
          <a:bodyPr>
            <a:normAutofit/>
          </a:bodyPr>
          <a:lstStyle/>
          <a:p>
            <a:r>
              <a:rPr lang="en-US" sz="4000" u="sng" dirty="0"/>
              <a:t>Possibly</a:t>
            </a:r>
            <a:r>
              <a:rPr lang="en-US" sz="4000" dirty="0"/>
              <a:t> Allowed Active Ingredients</a:t>
            </a:r>
          </a:p>
        </p:txBody>
      </p:sp>
      <p:sp>
        <p:nvSpPr>
          <p:cNvPr id="3" name="Content Placeholder 2"/>
          <p:cNvSpPr>
            <a:spLocks noGrp="1"/>
          </p:cNvSpPr>
          <p:nvPr>
            <p:ph idx="1"/>
          </p:nvPr>
        </p:nvSpPr>
        <p:spPr>
          <a:xfrm>
            <a:off x="2589212" y="1264555"/>
            <a:ext cx="2870684" cy="5321775"/>
          </a:xfrm>
        </p:spPr>
        <p:txBody>
          <a:bodyPr/>
          <a:lstStyle/>
          <a:p>
            <a:pPr marL="0" indent="0" algn="r">
              <a:buNone/>
            </a:pPr>
            <a:r>
              <a:rPr lang="en-US" dirty="0">
                <a:solidFill>
                  <a:schemeClr val="tx2"/>
                </a:solidFill>
              </a:rPr>
              <a:t>This is not an exhaustive list of active ingredients that may fit the legal use criteria. DPR/Ag Commissioner does not track products that fit the criteria and the user bears the responsibility for ensuring product labels meet the criteria. </a:t>
            </a:r>
          </a:p>
        </p:txBody>
      </p:sp>
      <p:pic>
        <p:nvPicPr>
          <p:cNvPr id="5" name="Picture 4"/>
          <p:cNvPicPr>
            <a:picLocks noChangeAspect="1"/>
          </p:cNvPicPr>
          <p:nvPr/>
        </p:nvPicPr>
        <p:blipFill>
          <a:blip r:embed="rId2"/>
          <a:stretch>
            <a:fillRect/>
          </a:stretch>
        </p:blipFill>
        <p:spPr>
          <a:xfrm>
            <a:off x="5813992" y="874643"/>
            <a:ext cx="5989343" cy="5808595"/>
          </a:xfrm>
          <a:prstGeom prst="rect">
            <a:avLst/>
          </a:prstGeom>
        </p:spPr>
      </p:pic>
    </p:spTree>
    <p:extLst>
      <p:ext uri="{BB962C8B-B14F-4D97-AF65-F5344CB8AC3E}">
        <p14:creationId xmlns:p14="http://schemas.microsoft.com/office/powerpoint/2010/main" val="451927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50" y="165217"/>
            <a:ext cx="8911687" cy="1280890"/>
          </a:xfrm>
        </p:spPr>
        <p:txBody>
          <a:bodyPr>
            <a:normAutofit/>
          </a:bodyPr>
          <a:lstStyle/>
          <a:p>
            <a:r>
              <a:rPr lang="en-US" sz="4000" dirty="0"/>
              <a:t>Never allowed!</a:t>
            </a:r>
          </a:p>
        </p:txBody>
      </p:sp>
      <p:sp>
        <p:nvSpPr>
          <p:cNvPr id="3" name="Content Placeholder 2"/>
          <p:cNvSpPr>
            <a:spLocks noGrp="1"/>
          </p:cNvSpPr>
          <p:nvPr>
            <p:ph idx="1"/>
          </p:nvPr>
        </p:nvSpPr>
        <p:spPr>
          <a:xfrm>
            <a:off x="1996965" y="1264555"/>
            <a:ext cx="3888827" cy="5321775"/>
          </a:xfrm>
        </p:spPr>
        <p:txBody>
          <a:bodyPr>
            <a:normAutofit/>
          </a:bodyPr>
          <a:lstStyle/>
          <a:p>
            <a:pPr marL="0" indent="0" algn="r">
              <a:buNone/>
            </a:pPr>
            <a:r>
              <a:rPr lang="en-US" dirty="0">
                <a:solidFill>
                  <a:schemeClr val="tx2"/>
                </a:solidFill>
              </a:rPr>
              <a:t>The following criteria identify pesticide products that cannot be used in California cannabis cultivation under any circumstances. The use of any pesticides meeting any one of these criteria on cannabis will be strictly enforced as a violation of the FAC and could result in civil or criminal penalties (FAC sections 12996 and 12999.5)</a:t>
            </a:r>
          </a:p>
          <a:p>
            <a:pPr marL="0" indent="0" algn="r">
              <a:buNone/>
            </a:pPr>
            <a:r>
              <a:rPr lang="en-US" dirty="0">
                <a:solidFill>
                  <a:schemeClr val="tx2"/>
                </a:solidFill>
              </a:rPr>
              <a:t>Residues found in any amounts of these substances will fail testing.</a:t>
            </a:r>
          </a:p>
        </p:txBody>
      </p:sp>
      <p:pic>
        <p:nvPicPr>
          <p:cNvPr id="4" name="Picture 3"/>
          <p:cNvPicPr>
            <a:picLocks noChangeAspect="1"/>
          </p:cNvPicPr>
          <p:nvPr/>
        </p:nvPicPr>
        <p:blipFill>
          <a:blip r:embed="rId2"/>
          <a:stretch>
            <a:fillRect/>
          </a:stretch>
        </p:blipFill>
        <p:spPr>
          <a:xfrm>
            <a:off x="6158167" y="580848"/>
            <a:ext cx="5828614" cy="6005482"/>
          </a:xfrm>
          <a:prstGeom prst="rect">
            <a:avLst/>
          </a:prstGeom>
        </p:spPr>
      </p:pic>
    </p:spTree>
    <p:extLst>
      <p:ext uri="{BB962C8B-B14F-4D97-AF65-F5344CB8AC3E}">
        <p14:creationId xmlns:p14="http://schemas.microsoft.com/office/powerpoint/2010/main" val="343161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62304" y="243764"/>
            <a:ext cx="5205751" cy="1448402"/>
          </a:xfrm>
        </p:spPr>
        <p:txBody>
          <a:bodyPr>
            <a:normAutofit/>
          </a:bodyPr>
          <a:lstStyle/>
          <a:p>
            <a:r>
              <a:rPr lang="en-US" dirty="0" smtClean="0"/>
              <a:t>Residue Tolerances</a:t>
            </a:r>
            <a:br>
              <a:rPr lang="en-US" dirty="0" smtClean="0"/>
            </a:br>
            <a:r>
              <a:rPr lang="en-US" dirty="0" smtClean="0"/>
              <a:t>Category 1 and 2</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79794580"/>
              </p:ext>
            </p:extLst>
          </p:nvPr>
        </p:nvGraphicFramePr>
        <p:xfrm>
          <a:off x="2184566" y="1575680"/>
          <a:ext cx="4456824" cy="4631142"/>
        </p:xfrm>
        <a:graphic>
          <a:graphicData uri="http://schemas.openxmlformats.org/drawingml/2006/table">
            <a:tbl>
              <a:tblPr/>
              <a:tblGrid>
                <a:gridCol w="2228412">
                  <a:extLst>
                    <a:ext uri="{9D8B030D-6E8A-4147-A177-3AD203B41FA5}">
                      <a16:colId xmlns:a16="http://schemas.microsoft.com/office/drawing/2014/main" val="3703370213"/>
                    </a:ext>
                  </a:extLst>
                </a:gridCol>
                <a:gridCol w="2228412">
                  <a:extLst>
                    <a:ext uri="{9D8B030D-6E8A-4147-A177-3AD203B41FA5}">
                      <a16:colId xmlns:a16="http://schemas.microsoft.com/office/drawing/2014/main" val="3685631047"/>
                    </a:ext>
                  </a:extLst>
                </a:gridCol>
              </a:tblGrid>
              <a:tr h="195815">
                <a:tc>
                  <a:txBody>
                    <a:bodyPr/>
                    <a:lstStyle/>
                    <a:p>
                      <a:pPr algn="l" fontAlgn="t"/>
                      <a:r>
                        <a:rPr lang="en-US" sz="1000" i="1">
                          <a:effectLst/>
                        </a:rPr>
                        <a:t>Category I</a:t>
                      </a:r>
                      <a:endParaRPr lang="en-US" sz="1000">
                        <a:effectLst/>
                      </a:endParaRP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endParaRPr lang="en-US" sz="1000">
                        <a:effectLst/>
                      </a:endParaRP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140719634"/>
                  </a:ext>
                </a:extLst>
              </a:tr>
              <a:tr h="195815">
                <a:tc>
                  <a:txBody>
                    <a:bodyPr/>
                    <a:lstStyle/>
                    <a:p>
                      <a:pPr algn="l" fontAlgn="t"/>
                      <a:r>
                        <a:rPr lang="en-US" sz="1000" i="1">
                          <a:effectLst/>
                        </a:rPr>
                        <a:t>Residual Pesticide</a:t>
                      </a:r>
                      <a:endParaRPr lang="en-US" sz="1000">
                        <a:effectLst/>
                      </a:endParaRP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i="1">
                          <a:effectLst/>
                        </a:rPr>
                        <a:t>CAS No.</a:t>
                      </a:r>
                      <a:endParaRPr lang="en-US" sz="1000">
                        <a:effectLst/>
                      </a:endParaRP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490344261"/>
                  </a:ext>
                </a:extLst>
              </a:tr>
              <a:tr h="195815">
                <a:tc>
                  <a:txBody>
                    <a:bodyPr/>
                    <a:lstStyle/>
                    <a:p>
                      <a:pPr algn="l" fontAlgn="t"/>
                      <a:r>
                        <a:rPr lang="en-US" sz="1000">
                          <a:effectLst/>
                        </a:rPr>
                        <a:t>Aldicarb</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116-06-3</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515125268"/>
                  </a:ext>
                </a:extLst>
              </a:tr>
              <a:tr h="195815">
                <a:tc>
                  <a:txBody>
                    <a:bodyPr/>
                    <a:lstStyle/>
                    <a:p>
                      <a:pPr algn="l" fontAlgn="t"/>
                      <a:r>
                        <a:rPr lang="en-US" sz="1000">
                          <a:effectLst/>
                        </a:rPr>
                        <a:t>Carbofuran</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1563-66-2</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4037312276"/>
                  </a:ext>
                </a:extLst>
              </a:tr>
              <a:tr h="195815">
                <a:tc>
                  <a:txBody>
                    <a:bodyPr/>
                    <a:lstStyle/>
                    <a:p>
                      <a:pPr algn="l" fontAlgn="t"/>
                      <a:r>
                        <a:rPr lang="en-US" sz="1000">
                          <a:effectLst/>
                        </a:rPr>
                        <a:t>Chlordane</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57-74-9</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443477227"/>
                  </a:ext>
                </a:extLst>
              </a:tr>
              <a:tr h="195815">
                <a:tc>
                  <a:txBody>
                    <a:bodyPr/>
                    <a:lstStyle/>
                    <a:p>
                      <a:pPr algn="l" fontAlgn="t"/>
                      <a:r>
                        <a:rPr lang="en-US" sz="1000">
                          <a:effectLst/>
                        </a:rPr>
                        <a:t>Chlorfenapyr</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122453-73-0</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369979214"/>
                  </a:ext>
                </a:extLst>
              </a:tr>
              <a:tr h="195815">
                <a:tc>
                  <a:txBody>
                    <a:bodyPr/>
                    <a:lstStyle/>
                    <a:p>
                      <a:pPr algn="l" fontAlgn="t"/>
                      <a:r>
                        <a:rPr lang="en-US" sz="1000" dirty="0" err="1">
                          <a:effectLst/>
                        </a:rPr>
                        <a:t>Chlorpyrifos</a:t>
                      </a:r>
                      <a:endParaRPr lang="en-US" sz="1000" dirty="0">
                        <a:effectLst/>
                      </a:endParaRP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2921-88-2</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143558522"/>
                  </a:ext>
                </a:extLst>
              </a:tr>
              <a:tr h="195815">
                <a:tc>
                  <a:txBody>
                    <a:bodyPr/>
                    <a:lstStyle/>
                    <a:p>
                      <a:pPr algn="l" fontAlgn="t"/>
                      <a:r>
                        <a:rPr lang="en-US" sz="1000">
                          <a:effectLst/>
                        </a:rPr>
                        <a:t>Coumaphos</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56-72-4</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016452002"/>
                  </a:ext>
                </a:extLst>
              </a:tr>
              <a:tr h="195815">
                <a:tc>
                  <a:txBody>
                    <a:bodyPr/>
                    <a:lstStyle/>
                    <a:p>
                      <a:pPr algn="l" fontAlgn="t"/>
                      <a:r>
                        <a:rPr lang="en-US" sz="1000">
                          <a:effectLst/>
                        </a:rPr>
                        <a:t>Daminozide</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1596-84-5</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694253887"/>
                  </a:ext>
                </a:extLst>
              </a:tr>
              <a:tr h="195815">
                <a:tc>
                  <a:txBody>
                    <a:bodyPr/>
                    <a:lstStyle/>
                    <a:p>
                      <a:pPr algn="l" fontAlgn="t"/>
                      <a:r>
                        <a:rPr lang="en-US" sz="1000">
                          <a:effectLst/>
                        </a:rPr>
                        <a:t>DDVP (Dichlorvos)</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62-73-7</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242821469"/>
                  </a:ext>
                </a:extLst>
              </a:tr>
              <a:tr h="195815">
                <a:tc>
                  <a:txBody>
                    <a:bodyPr/>
                    <a:lstStyle/>
                    <a:p>
                      <a:pPr algn="l" fontAlgn="t"/>
                      <a:r>
                        <a:rPr lang="en-US" sz="1000">
                          <a:effectLst/>
                        </a:rPr>
                        <a:t>Dimethoate</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60-51-5</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4088202323"/>
                  </a:ext>
                </a:extLst>
              </a:tr>
              <a:tr h="195815">
                <a:tc>
                  <a:txBody>
                    <a:bodyPr/>
                    <a:lstStyle/>
                    <a:p>
                      <a:pPr algn="l" fontAlgn="t"/>
                      <a:r>
                        <a:rPr lang="en-US" sz="1000">
                          <a:effectLst/>
                        </a:rPr>
                        <a:t>Ethoprop(hos)</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13194-48-4</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868148985"/>
                  </a:ext>
                </a:extLst>
              </a:tr>
              <a:tr h="195815">
                <a:tc>
                  <a:txBody>
                    <a:bodyPr/>
                    <a:lstStyle/>
                    <a:p>
                      <a:pPr algn="l" fontAlgn="t"/>
                      <a:r>
                        <a:rPr lang="en-US" sz="1000">
                          <a:effectLst/>
                        </a:rPr>
                        <a:t>Etofenprox</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80844-07-1</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381226378"/>
                  </a:ext>
                </a:extLst>
              </a:tr>
              <a:tr h="195815">
                <a:tc>
                  <a:txBody>
                    <a:bodyPr/>
                    <a:lstStyle/>
                    <a:p>
                      <a:pPr algn="l" fontAlgn="t"/>
                      <a:r>
                        <a:rPr lang="en-US" sz="1000">
                          <a:effectLst/>
                        </a:rPr>
                        <a:t>Fenoxycarb</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72490-01-8</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351767685"/>
                  </a:ext>
                </a:extLst>
              </a:tr>
              <a:tr h="195815">
                <a:tc>
                  <a:txBody>
                    <a:bodyPr/>
                    <a:lstStyle/>
                    <a:p>
                      <a:pPr algn="l" fontAlgn="t"/>
                      <a:r>
                        <a:rPr lang="en-US" sz="1000">
                          <a:effectLst/>
                        </a:rPr>
                        <a:t>Fipronil</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120068-37-3</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901691270"/>
                  </a:ext>
                </a:extLst>
              </a:tr>
              <a:tr h="195815">
                <a:tc>
                  <a:txBody>
                    <a:bodyPr/>
                    <a:lstStyle/>
                    <a:p>
                      <a:pPr algn="l" fontAlgn="t"/>
                      <a:r>
                        <a:rPr lang="en-US" sz="1000">
                          <a:effectLst/>
                        </a:rPr>
                        <a:t>Imazalil</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35554-44-0</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854360145"/>
                  </a:ext>
                </a:extLst>
              </a:tr>
              <a:tr h="195815">
                <a:tc>
                  <a:txBody>
                    <a:bodyPr/>
                    <a:lstStyle/>
                    <a:p>
                      <a:pPr algn="l" fontAlgn="t"/>
                      <a:r>
                        <a:rPr lang="en-US" sz="1000">
                          <a:effectLst/>
                        </a:rPr>
                        <a:t>Methiocarb</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2032-65-7</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4613823"/>
                  </a:ext>
                </a:extLst>
              </a:tr>
              <a:tr h="195815">
                <a:tc>
                  <a:txBody>
                    <a:bodyPr/>
                    <a:lstStyle/>
                    <a:p>
                      <a:pPr algn="l" fontAlgn="t"/>
                      <a:r>
                        <a:rPr lang="en-US" sz="1000">
                          <a:effectLst/>
                        </a:rPr>
                        <a:t>Methyl parathion</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298-00-0</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333244426"/>
                  </a:ext>
                </a:extLst>
              </a:tr>
              <a:tr h="195815">
                <a:tc>
                  <a:txBody>
                    <a:bodyPr/>
                    <a:lstStyle/>
                    <a:p>
                      <a:pPr algn="l" fontAlgn="t"/>
                      <a:r>
                        <a:rPr lang="en-US" sz="1000">
                          <a:effectLst/>
                        </a:rPr>
                        <a:t>Mevinphos</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7786-34-7</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837145513"/>
                  </a:ext>
                </a:extLst>
              </a:tr>
              <a:tr h="195815">
                <a:tc>
                  <a:txBody>
                    <a:bodyPr/>
                    <a:lstStyle/>
                    <a:p>
                      <a:pPr algn="l" fontAlgn="t"/>
                      <a:r>
                        <a:rPr lang="en-US" sz="1000">
                          <a:effectLst/>
                        </a:rPr>
                        <a:t>Paclobutrazol</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76738-62-0</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405357713"/>
                  </a:ext>
                </a:extLst>
              </a:tr>
              <a:tr h="195815">
                <a:tc>
                  <a:txBody>
                    <a:bodyPr/>
                    <a:lstStyle/>
                    <a:p>
                      <a:pPr algn="l" fontAlgn="t"/>
                      <a:r>
                        <a:rPr lang="en-US" sz="1000">
                          <a:effectLst/>
                        </a:rPr>
                        <a:t>Propoxur</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114-26-1</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188219672"/>
                  </a:ext>
                </a:extLst>
              </a:tr>
              <a:tr h="195815">
                <a:tc>
                  <a:txBody>
                    <a:bodyPr/>
                    <a:lstStyle/>
                    <a:p>
                      <a:pPr algn="l" fontAlgn="t"/>
                      <a:r>
                        <a:rPr lang="en-US" sz="1000">
                          <a:effectLst/>
                        </a:rPr>
                        <a:t>Spiroxamine</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118134-30-8</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362553854"/>
                  </a:ext>
                </a:extLst>
              </a:tr>
              <a:tr h="195815">
                <a:tc>
                  <a:txBody>
                    <a:bodyPr/>
                    <a:lstStyle/>
                    <a:p>
                      <a:pPr algn="l" fontAlgn="t"/>
                      <a:r>
                        <a:rPr lang="en-US" sz="1000">
                          <a:effectLst/>
                        </a:rPr>
                        <a:t>Thiacloprid</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dirty="0">
                          <a:effectLst/>
                        </a:rPr>
                        <a:t>111988-49-9</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34689067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1466615"/>
              </p:ext>
            </p:extLst>
          </p:nvPr>
        </p:nvGraphicFramePr>
        <p:xfrm>
          <a:off x="7241629" y="243765"/>
          <a:ext cx="4752560" cy="6304971"/>
        </p:xfrm>
        <a:graphic>
          <a:graphicData uri="http://schemas.openxmlformats.org/drawingml/2006/table">
            <a:tbl>
              <a:tblPr/>
              <a:tblGrid>
                <a:gridCol w="1188140">
                  <a:extLst>
                    <a:ext uri="{9D8B030D-6E8A-4147-A177-3AD203B41FA5}">
                      <a16:colId xmlns:a16="http://schemas.microsoft.com/office/drawing/2014/main" val="2822102244"/>
                    </a:ext>
                  </a:extLst>
                </a:gridCol>
                <a:gridCol w="1188140">
                  <a:extLst>
                    <a:ext uri="{9D8B030D-6E8A-4147-A177-3AD203B41FA5}">
                      <a16:colId xmlns:a16="http://schemas.microsoft.com/office/drawing/2014/main" val="1841136832"/>
                    </a:ext>
                  </a:extLst>
                </a:gridCol>
                <a:gridCol w="1188140">
                  <a:extLst>
                    <a:ext uri="{9D8B030D-6E8A-4147-A177-3AD203B41FA5}">
                      <a16:colId xmlns:a16="http://schemas.microsoft.com/office/drawing/2014/main" val="967685691"/>
                    </a:ext>
                  </a:extLst>
                </a:gridCol>
                <a:gridCol w="1188140">
                  <a:extLst>
                    <a:ext uri="{9D8B030D-6E8A-4147-A177-3AD203B41FA5}">
                      <a16:colId xmlns:a16="http://schemas.microsoft.com/office/drawing/2014/main" val="3250507640"/>
                    </a:ext>
                  </a:extLst>
                </a:gridCol>
              </a:tblGrid>
              <a:tr h="118717">
                <a:tc>
                  <a:txBody>
                    <a:bodyPr/>
                    <a:lstStyle/>
                    <a:p>
                      <a:pPr algn="l" fontAlgn="t"/>
                      <a:endParaRPr lang="en-US" sz="400">
                        <a:effectLst/>
                      </a:endParaRP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gridSpan="2">
                  <a:txBody>
                    <a:bodyPr/>
                    <a:lstStyle/>
                    <a:p>
                      <a:pPr algn="ctr" fontAlgn="t"/>
                      <a:r>
                        <a:rPr lang="en-US" sz="400" i="1">
                          <a:effectLst/>
                        </a:rPr>
                        <a:t>Action Level (</a:t>
                      </a:r>
                      <a:r>
                        <a:rPr lang="el-GR" sz="400" i="1">
                          <a:effectLst/>
                        </a:rPr>
                        <a:t>μ</a:t>
                      </a:r>
                      <a:r>
                        <a:rPr lang="en-US" sz="400" i="1">
                          <a:effectLst/>
                        </a:rPr>
                        <a:t>g/g)</a:t>
                      </a:r>
                      <a:endParaRPr lang="en-US" sz="400">
                        <a:effectLst/>
                      </a:endParaRP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hMerge="1">
                  <a:txBody>
                    <a:bodyPr/>
                    <a:lstStyle/>
                    <a:p>
                      <a:endParaRPr lang="en-US"/>
                    </a:p>
                  </a:txBody>
                  <a:tcPr/>
                </a:tc>
                <a:tc>
                  <a:txBody>
                    <a:bodyPr/>
                    <a:lstStyle/>
                    <a:p>
                      <a:endParaRPr lang="en-US" sz="400"/>
                    </a:p>
                  </a:txBody>
                  <a:tcPr marL="18865" marR="18865" marT="9433" marB="9433">
                    <a:lnL w="9525" cap="flat" cmpd="sng" algn="ctr">
                      <a:solidFill>
                        <a:srgbClr val="DEDEDE"/>
                      </a:solidFill>
                      <a:prstDash val="solid"/>
                      <a:round/>
                      <a:headEnd type="none" w="med" len="med"/>
                      <a:tailEnd type="none" w="med" len="med"/>
                    </a:lnL>
                    <a:lnB w="952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2349040432"/>
                  </a:ext>
                </a:extLst>
              </a:tr>
              <a:tr h="300035">
                <a:tc>
                  <a:txBody>
                    <a:bodyPr/>
                    <a:lstStyle/>
                    <a:p>
                      <a:pPr algn="l" fontAlgn="t"/>
                      <a:r>
                        <a:rPr lang="en-US" sz="400" i="1">
                          <a:effectLst/>
                        </a:rPr>
                        <a:t>Residual Pesticide</a:t>
                      </a:r>
                      <a:endParaRPr lang="en-US" sz="400">
                        <a:effectLst/>
                      </a:endParaRP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i="1">
                          <a:effectLst/>
                        </a:rPr>
                        <a:t>CAS No.</a:t>
                      </a:r>
                      <a:endParaRPr lang="en-US" sz="400">
                        <a:effectLst/>
                      </a:endParaRP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i="1">
                          <a:effectLst/>
                        </a:rPr>
                        <a:t>Inhalable Cannabis Goods</a:t>
                      </a:r>
                      <a:endParaRPr lang="en-US" sz="400">
                        <a:effectLst/>
                      </a:endParaRP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i="1">
                          <a:effectLst/>
                        </a:rPr>
                        <a:t>Other Cannabis Goods</a:t>
                      </a:r>
                      <a:endParaRPr lang="en-US" sz="400">
                        <a:effectLst/>
                      </a:endParaRP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594481758"/>
                  </a:ext>
                </a:extLst>
              </a:tr>
              <a:tr h="118717">
                <a:tc>
                  <a:txBody>
                    <a:bodyPr/>
                    <a:lstStyle/>
                    <a:p>
                      <a:pPr algn="l" fontAlgn="t"/>
                      <a:r>
                        <a:rPr lang="en-US" sz="400">
                          <a:effectLst/>
                        </a:rPr>
                        <a:t>Abamectin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71751-41-2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404300534"/>
                  </a:ext>
                </a:extLst>
              </a:tr>
              <a:tr h="118717">
                <a:tc>
                  <a:txBody>
                    <a:bodyPr/>
                    <a:lstStyle/>
                    <a:p>
                      <a:pPr algn="l" fontAlgn="t"/>
                      <a:r>
                        <a:rPr lang="en-US" sz="400">
                          <a:effectLst/>
                        </a:rPr>
                        <a:t>Acephate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30560-19-1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919088885"/>
                  </a:ext>
                </a:extLst>
              </a:tr>
              <a:tr h="118717">
                <a:tc>
                  <a:txBody>
                    <a:bodyPr/>
                    <a:lstStyle/>
                    <a:p>
                      <a:pPr algn="l" fontAlgn="t"/>
                      <a:r>
                        <a:rPr lang="en-US" sz="400">
                          <a:effectLst/>
                        </a:rPr>
                        <a:t>Acequinocyl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57960-19-7</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4</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711857666"/>
                  </a:ext>
                </a:extLst>
              </a:tr>
              <a:tr h="118717">
                <a:tc>
                  <a:txBody>
                    <a:bodyPr/>
                    <a:lstStyle/>
                    <a:p>
                      <a:pPr algn="l" fontAlgn="t"/>
                      <a:r>
                        <a:rPr lang="en-US" sz="400">
                          <a:effectLst/>
                        </a:rPr>
                        <a:t>Acetamiprid</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135410-20-7</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4050440000"/>
                  </a:ext>
                </a:extLst>
              </a:tr>
              <a:tr h="118717">
                <a:tc>
                  <a:txBody>
                    <a:bodyPr/>
                    <a:lstStyle/>
                    <a:p>
                      <a:pPr algn="l" fontAlgn="t"/>
                      <a:r>
                        <a:rPr lang="en-US" sz="400">
                          <a:effectLst/>
                        </a:rPr>
                        <a:t>Azoxystrobin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131860-33-8</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40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254692680"/>
                  </a:ext>
                </a:extLst>
              </a:tr>
              <a:tr h="118717">
                <a:tc>
                  <a:txBody>
                    <a:bodyPr/>
                    <a:lstStyle/>
                    <a:p>
                      <a:pPr algn="l" fontAlgn="t"/>
                      <a:r>
                        <a:rPr lang="en-US" sz="400">
                          <a:effectLst/>
                        </a:rPr>
                        <a:t>Bifenazate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149877-41-8</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782359324"/>
                  </a:ext>
                </a:extLst>
              </a:tr>
              <a:tr h="118717">
                <a:tc>
                  <a:txBody>
                    <a:bodyPr/>
                    <a:lstStyle/>
                    <a:p>
                      <a:pPr algn="l" fontAlgn="t"/>
                      <a:r>
                        <a:rPr lang="en-US" sz="400">
                          <a:effectLst/>
                        </a:rPr>
                        <a:t>Bifenthrin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82657-04-3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658196725"/>
                  </a:ext>
                </a:extLst>
              </a:tr>
              <a:tr h="118717">
                <a:tc>
                  <a:txBody>
                    <a:bodyPr/>
                    <a:lstStyle/>
                    <a:p>
                      <a:pPr algn="l" fontAlgn="t"/>
                      <a:r>
                        <a:rPr lang="en-US" sz="400">
                          <a:effectLst/>
                        </a:rPr>
                        <a:t>Boscalid</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188425-85-6</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550878659"/>
                  </a:ext>
                </a:extLst>
              </a:tr>
              <a:tr h="118717">
                <a:tc>
                  <a:txBody>
                    <a:bodyPr/>
                    <a:lstStyle/>
                    <a:p>
                      <a:pPr algn="l" fontAlgn="t"/>
                      <a:r>
                        <a:rPr lang="en-US" sz="400">
                          <a:effectLst/>
                        </a:rPr>
                        <a:t>Captan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133-06-2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0.7</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580310308"/>
                  </a:ext>
                </a:extLst>
              </a:tr>
              <a:tr h="118717">
                <a:tc>
                  <a:txBody>
                    <a:bodyPr/>
                    <a:lstStyle/>
                    <a:p>
                      <a:pPr algn="l" fontAlgn="t"/>
                      <a:r>
                        <a:rPr lang="en-US" sz="400">
                          <a:effectLst/>
                        </a:rPr>
                        <a:t>Carbaryl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63-25-2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553988793"/>
                  </a:ext>
                </a:extLst>
              </a:tr>
              <a:tr h="209376">
                <a:tc>
                  <a:txBody>
                    <a:bodyPr/>
                    <a:lstStyle/>
                    <a:p>
                      <a:pPr algn="l" fontAlgn="t"/>
                      <a:r>
                        <a:rPr lang="en-US" sz="400">
                          <a:effectLst/>
                        </a:rPr>
                        <a:t>Chlorantraniliprole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500008-45-7</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40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695916313"/>
                  </a:ext>
                </a:extLst>
              </a:tr>
              <a:tr h="118717">
                <a:tc>
                  <a:txBody>
                    <a:bodyPr/>
                    <a:lstStyle/>
                    <a:p>
                      <a:pPr algn="l" fontAlgn="t"/>
                      <a:r>
                        <a:rPr lang="en-US" sz="400">
                          <a:effectLst/>
                        </a:rPr>
                        <a:t>Clofentezine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74115-24-5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1807295"/>
                  </a:ext>
                </a:extLst>
              </a:tr>
              <a:tr h="118717">
                <a:tc>
                  <a:txBody>
                    <a:bodyPr/>
                    <a:lstStyle/>
                    <a:p>
                      <a:pPr algn="l" fontAlgn="t"/>
                      <a:r>
                        <a:rPr lang="en-US" sz="400">
                          <a:effectLst/>
                        </a:rPr>
                        <a:t>Cyfluthrin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68359-37-5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413447544"/>
                  </a:ext>
                </a:extLst>
              </a:tr>
              <a:tr h="118717">
                <a:tc>
                  <a:txBody>
                    <a:bodyPr/>
                    <a:lstStyle/>
                    <a:p>
                      <a:pPr algn="l" fontAlgn="t"/>
                      <a:r>
                        <a:rPr lang="en-US" sz="400">
                          <a:effectLst/>
                        </a:rPr>
                        <a:t>Cypermethrin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52315-07-8</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974751342"/>
                  </a:ext>
                </a:extLst>
              </a:tr>
              <a:tr h="118717">
                <a:tc>
                  <a:txBody>
                    <a:bodyPr/>
                    <a:lstStyle/>
                    <a:p>
                      <a:pPr algn="l" fontAlgn="t"/>
                      <a:r>
                        <a:rPr lang="en-US" sz="400">
                          <a:effectLst/>
                        </a:rPr>
                        <a:t>Diazinon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333-41-5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222236570"/>
                  </a:ext>
                </a:extLst>
              </a:tr>
              <a:tr h="118717">
                <a:tc>
                  <a:txBody>
                    <a:bodyPr/>
                    <a:lstStyle/>
                    <a:p>
                      <a:pPr algn="l" fontAlgn="t"/>
                      <a:r>
                        <a:rPr lang="en-US" sz="400">
                          <a:effectLst/>
                        </a:rPr>
                        <a:t>Dimethomorph</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110488-70-5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99866696"/>
                  </a:ext>
                </a:extLst>
              </a:tr>
              <a:tr h="118717">
                <a:tc>
                  <a:txBody>
                    <a:bodyPr/>
                    <a:lstStyle/>
                    <a:p>
                      <a:pPr algn="l" fontAlgn="t"/>
                      <a:r>
                        <a:rPr lang="en-US" sz="400">
                          <a:effectLst/>
                        </a:rPr>
                        <a:t>Etoxazole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153233-91-1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075559272"/>
                  </a:ext>
                </a:extLst>
              </a:tr>
              <a:tr h="118717">
                <a:tc>
                  <a:txBody>
                    <a:bodyPr/>
                    <a:lstStyle/>
                    <a:p>
                      <a:pPr algn="l" fontAlgn="t"/>
                      <a:r>
                        <a:rPr lang="en-US" sz="400">
                          <a:effectLst/>
                        </a:rPr>
                        <a:t>Fenhexamid</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126833-17-8</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492600599"/>
                  </a:ext>
                </a:extLst>
              </a:tr>
              <a:tr h="118717">
                <a:tc>
                  <a:txBody>
                    <a:bodyPr/>
                    <a:lstStyle/>
                    <a:p>
                      <a:pPr algn="l" fontAlgn="t"/>
                      <a:r>
                        <a:rPr lang="en-US" sz="400">
                          <a:effectLst/>
                        </a:rPr>
                        <a:t>Fenpyroximate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111812-58-9</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366530396"/>
                  </a:ext>
                </a:extLst>
              </a:tr>
              <a:tr h="118717">
                <a:tc>
                  <a:txBody>
                    <a:bodyPr/>
                    <a:lstStyle/>
                    <a:p>
                      <a:pPr algn="l" fontAlgn="t"/>
                      <a:r>
                        <a:rPr lang="en-US" sz="400">
                          <a:effectLst/>
                        </a:rPr>
                        <a:t>Flonicamid</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158062-67-0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194825316"/>
                  </a:ext>
                </a:extLst>
              </a:tr>
              <a:tr h="118717">
                <a:tc>
                  <a:txBody>
                    <a:bodyPr/>
                    <a:lstStyle/>
                    <a:p>
                      <a:pPr algn="l" fontAlgn="t"/>
                      <a:r>
                        <a:rPr lang="en-US" sz="400">
                          <a:effectLst/>
                        </a:rPr>
                        <a:t>Fludioxonil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131341-86-1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61413690"/>
                  </a:ext>
                </a:extLst>
              </a:tr>
              <a:tr h="118717">
                <a:tc>
                  <a:txBody>
                    <a:bodyPr/>
                    <a:lstStyle/>
                    <a:p>
                      <a:pPr algn="l" fontAlgn="t"/>
                      <a:r>
                        <a:rPr lang="en-US" sz="400">
                          <a:effectLst/>
                        </a:rPr>
                        <a:t>Hexythiazox</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78587-05-0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037798735"/>
                  </a:ext>
                </a:extLst>
              </a:tr>
              <a:tr h="118717">
                <a:tc>
                  <a:txBody>
                    <a:bodyPr/>
                    <a:lstStyle/>
                    <a:p>
                      <a:pPr algn="l" fontAlgn="t"/>
                      <a:r>
                        <a:rPr lang="en-US" sz="400">
                          <a:effectLst/>
                        </a:rPr>
                        <a:t>Imidacloprid</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138261-41-3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446636727"/>
                  </a:ext>
                </a:extLst>
              </a:tr>
              <a:tr h="209376">
                <a:tc>
                  <a:txBody>
                    <a:bodyPr/>
                    <a:lstStyle/>
                    <a:p>
                      <a:pPr algn="l" fontAlgn="t"/>
                      <a:r>
                        <a:rPr lang="en-US" sz="400">
                          <a:effectLst/>
                        </a:rPr>
                        <a:t>Kresoxim-methyl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143390-89-0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473954250"/>
                  </a:ext>
                </a:extLst>
              </a:tr>
              <a:tr h="118717">
                <a:tc>
                  <a:txBody>
                    <a:bodyPr/>
                    <a:lstStyle/>
                    <a:p>
                      <a:pPr algn="l" fontAlgn="t"/>
                      <a:r>
                        <a:rPr lang="en-US" sz="400">
                          <a:effectLst/>
                        </a:rPr>
                        <a:t>Malathion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121-75-5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489021257"/>
                  </a:ext>
                </a:extLst>
              </a:tr>
              <a:tr h="118717">
                <a:tc>
                  <a:txBody>
                    <a:bodyPr/>
                    <a:lstStyle/>
                    <a:p>
                      <a:pPr algn="l" fontAlgn="t"/>
                      <a:r>
                        <a:rPr lang="en-US" sz="400">
                          <a:effectLst/>
                        </a:rPr>
                        <a:t>Metalaxyl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57837-19-1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890093999"/>
                  </a:ext>
                </a:extLst>
              </a:tr>
              <a:tr h="118717">
                <a:tc>
                  <a:txBody>
                    <a:bodyPr/>
                    <a:lstStyle/>
                    <a:p>
                      <a:pPr algn="l" fontAlgn="t"/>
                      <a:r>
                        <a:rPr lang="en-US" sz="400">
                          <a:effectLst/>
                        </a:rPr>
                        <a:t>Methomyl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16752-77-5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565940533"/>
                  </a:ext>
                </a:extLst>
              </a:tr>
              <a:tr h="118717">
                <a:tc>
                  <a:txBody>
                    <a:bodyPr/>
                    <a:lstStyle/>
                    <a:p>
                      <a:pPr algn="l" fontAlgn="t"/>
                      <a:r>
                        <a:rPr lang="en-US" sz="400">
                          <a:effectLst/>
                        </a:rPr>
                        <a:t>Myclobutanil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88671-89-0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9</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762497599"/>
                  </a:ext>
                </a:extLst>
              </a:tr>
              <a:tr h="118717">
                <a:tc>
                  <a:txBody>
                    <a:bodyPr/>
                    <a:lstStyle/>
                    <a:p>
                      <a:pPr algn="l" fontAlgn="t"/>
                      <a:r>
                        <a:rPr lang="en-US" sz="400">
                          <a:effectLst/>
                        </a:rPr>
                        <a:t>Naled</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300-76-5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594197921"/>
                  </a:ext>
                </a:extLst>
              </a:tr>
              <a:tr h="118717">
                <a:tc>
                  <a:txBody>
                    <a:bodyPr/>
                    <a:lstStyle/>
                    <a:p>
                      <a:pPr algn="l" fontAlgn="t"/>
                      <a:r>
                        <a:rPr lang="en-US" sz="400">
                          <a:effectLst/>
                        </a:rPr>
                        <a:t>Oxamyl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23135-22-0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883785115"/>
                  </a:ext>
                </a:extLst>
              </a:tr>
              <a:tr h="209376">
                <a:tc>
                  <a:txBody>
                    <a:bodyPr/>
                    <a:lstStyle/>
                    <a:p>
                      <a:pPr algn="l" fontAlgn="t"/>
                      <a:r>
                        <a:rPr lang="en-US" sz="400">
                          <a:effectLst/>
                        </a:rPr>
                        <a:t>Pentachloronitrobenzene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82-68-8</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62779549"/>
                  </a:ext>
                </a:extLst>
              </a:tr>
              <a:tr h="118717">
                <a:tc>
                  <a:txBody>
                    <a:bodyPr/>
                    <a:lstStyle/>
                    <a:p>
                      <a:pPr algn="l" fontAlgn="t"/>
                      <a:r>
                        <a:rPr lang="en-US" sz="400">
                          <a:effectLst/>
                        </a:rPr>
                        <a:t>Permethrin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52645-53-1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190192013"/>
                  </a:ext>
                </a:extLst>
              </a:tr>
              <a:tr h="118717">
                <a:tc>
                  <a:txBody>
                    <a:bodyPr/>
                    <a:lstStyle/>
                    <a:p>
                      <a:pPr algn="l" fontAlgn="t"/>
                      <a:r>
                        <a:rPr lang="en-US" sz="400">
                          <a:effectLst/>
                        </a:rPr>
                        <a:t>Phosmet</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732-11-6</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359598489"/>
                  </a:ext>
                </a:extLst>
              </a:tr>
              <a:tr h="209376">
                <a:tc>
                  <a:txBody>
                    <a:bodyPr/>
                    <a:lstStyle/>
                    <a:p>
                      <a:pPr algn="l" fontAlgn="t"/>
                      <a:r>
                        <a:rPr lang="en-US" sz="400">
                          <a:effectLst/>
                        </a:rPr>
                        <a:t>Piperonylbutoxide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51-03-6</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8</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4127316361"/>
                  </a:ext>
                </a:extLst>
              </a:tr>
              <a:tr h="118717">
                <a:tc>
                  <a:txBody>
                    <a:bodyPr/>
                    <a:lstStyle/>
                    <a:p>
                      <a:pPr algn="l" fontAlgn="t"/>
                      <a:r>
                        <a:rPr lang="en-US" sz="400">
                          <a:effectLst/>
                        </a:rPr>
                        <a:t>Prallethrin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23031-36-9</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0.4</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050983141"/>
                  </a:ext>
                </a:extLst>
              </a:tr>
              <a:tr h="118717">
                <a:tc>
                  <a:txBody>
                    <a:bodyPr/>
                    <a:lstStyle/>
                    <a:p>
                      <a:pPr algn="l" fontAlgn="t"/>
                      <a:r>
                        <a:rPr lang="en-US" sz="400">
                          <a:effectLst/>
                        </a:rPr>
                        <a:t>Propiconazole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60207-90-1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526596277"/>
                  </a:ext>
                </a:extLst>
              </a:tr>
              <a:tr h="118717">
                <a:tc>
                  <a:txBody>
                    <a:bodyPr/>
                    <a:lstStyle/>
                    <a:p>
                      <a:pPr algn="l" fontAlgn="t"/>
                      <a:r>
                        <a:rPr lang="en-US" sz="400">
                          <a:effectLst/>
                        </a:rPr>
                        <a:t>Pyrethrins</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8003-34-7</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765455588"/>
                  </a:ext>
                </a:extLst>
              </a:tr>
              <a:tr h="118717">
                <a:tc>
                  <a:txBody>
                    <a:bodyPr/>
                    <a:lstStyle/>
                    <a:p>
                      <a:pPr algn="l" fontAlgn="t"/>
                      <a:r>
                        <a:rPr lang="en-US" sz="400">
                          <a:effectLst/>
                        </a:rPr>
                        <a:t>Pyridaben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96489-71-3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966021840"/>
                  </a:ext>
                </a:extLst>
              </a:tr>
              <a:tr h="209376">
                <a:tc>
                  <a:txBody>
                    <a:bodyPr/>
                    <a:lstStyle/>
                    <a:p>
                      <a:pPr algn="l" fontAlgn="t"/>
                      <a:r>
                        <a:rPr lang="en-US" sz="400">
                          <a:effectLst/>
                        </a:rPr>
                        <a:t>Spinetoram</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187166-15-0, 187166-40-1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926380555"/>
                  </a:ext>
                </a:extLst>
              </a:tr>
              <a:tr h="209376">
                <a:tc>
                  <a:txBody>
                    <a:bodyPr/>
                    <a:lstStyle/>
                    <a:p>
                      <a:pPr algn="l" fontAlgn="t"/>
                      <a:r>
                        <a:rPr lang="en-US" sz="400">
                          <a:effectLst/>
                        </a:rPr>
                        <a:t>Spinosad</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131929-60-7, 131929-63-0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901956144"/>
                  </a:ext>
                </a:extLst>
              </a:tr>
              <a:tr h="118717">
                <a:tc>
                  <a:txBody>
                    <a:bodyPr/>
                    <a:lstStyle/>
                    <a:p>
                      <a:pPr algn="l" fontAlgn="t"/>
                      <a:r>
                        <a:rPr lang="en-US" sz="400">
                          <a:effectLst/>
                        </a:rPr>
                        <a:t>Spiromesifen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283594-90-1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417089989"/>
                  </a:ext>
                </a:extLst>
              </a:tr>
              <a:tr h="118717">
                <a:tc>
                  <a:txBody>
                    <a:bodyPr/>
                    <a:lstStyle/>
                    <a:p>
                      <a:pPr algn="l" fontAlgn="t"/>
                      <a:r>
                        <a:rPr lang="en-US" sz="400">
                          <a:effectLst/>
                        </a:rPr>
                        <a:t>Spirotetramat</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203313-25-1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42338205"/>
                  </a:ext>
                </a:extLst>
              </a:tr>
              <a:tr h="118717">
                <a:tc>
                  <a:txBody>
                    <a:bodyPr/>
                    <a:lstStyle/>
                    <a:p>
                      <a:pPr algn="l" fontAlgn="t"/>
                      <a:r>
                        <a:rPr lang="en-US" sz="400">
                          <a:effectLst/>
                        </a:rPr>
                        <a:t>Tebuconazole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107534-96-3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767870666"/>
                  </a:ext>
                </a:extLst>
              </a:tr>
              <a:tr h="118717">
                <a:tc>
                  <a:txBody>
                    <a:bodyPr/>
                    <a:lstStyle/>
                    <a:p>
                      <a:pPr algn="l" fontAlgn="t"/>
                      <a:r>
                        <a:rPr lang="en-US" sz="400">
                          <a:effectLst/>
                        </a:rPr>
                        <a:t>Thiamethoxam</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153719-23-4</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4.5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34314961"/>
                  </a:ext>
                </a:extLst>
              </a:tr>
              <a:tr h="118717">
                <a:tc>
                  <a:txBody>
                    <a:bodyPr/>
                    <a:lstStyle/>
                    <a:p>
                      <a:pPr algn="l" fontAlgn="t"/>
                      <a:r>
                        <a:rPr lang="en-US" sz="400">
                          <a:effectLst/>
                        </a:rPr>
                        <a:t>Trifloxystrobin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141517-21-7</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dirty="0">
                          <a:effectLst/>
                        </a:rPr>
                        <a:t>30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042969529"/>
                  </a:ext>
                </a:extLst>
              </a:tr>
            </a:tbl>
          </a:graphicData>
        </a:graphic>
      </p:graphicFrame>
    </p:spTree>
    <p:extLst>
      <p:ext uri="{BB962C8B-B14F-4D97-AF65-F5344CB8AC3E}">
        <p14:creationId xmlns:p14="http://schemas.microsoft.com/office/powerpoint/2010/main" val="1072271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 Commissioner Pest Management Review</a:t>
            </a:r>
          </a:p>
        </p:txBody>
      </p:sp>
      <p:sp>
        <p:nvSpPr>
          <p:cNvPr id="3" name="Content Placeholder 2"/>
          <p:cNvSpPr>
            <a:spLocks noGrp="1"/>
          </p:cNvSpPr>
          <p:nvPr>
            <p:ph idx="1"/>
          </p:nvPr>
        </p:nvSpPr>
        <p:spPr>
          <a:xfrm>
            <a:off x="1143000" y="1965960"/>
            <a:ext cx="8761960" cy="3777622"/>
          </a:xfrm>
        </p:spPr>
        <p:txBody>
          <a:bodyPr>
            <a:normAutofit fontScale="85000" lnSpcReduction="20000"/>
          </a:bodyPr>
          <a:lstStyle/>
          <a:p>
            <a:r>
              <a:rPr lang="en-US" dirty="0">
                <a:solidFill>
                  <a:schemeClr val="tx1"/>
                </a:solidFill>
              </a:rPr>
              <a:t>Must have an actual product to review, </a:t>
            </a:r>
            <a:r>
              <a:rPr lang="en-US" dirty="0" err="1">
                <a:solidFill>
                  <a:schemeClr val="tx1"/>
                </a:solidFill>
              </a:rPr>
              <a:t>ie</a:t>
            </a:r>
            <a:r>
              <a:rPr lang="en-US" dirty="0">
                <a:solidFill>
                  <a:schemeClr val="tx1"/>
                </a:solidFill>
              </a:rPr>
              <a:t> Regalia CG EPA </a:t>
            </a:r>
            <a:r>
              <a:rPr lang="en-US" dirty="0" err="1">
                <a:solidFill>
                  <a:schemeClr val="tx1"/>
                </a:solidFill>
              </a:rPr>
              <a:t>Reg</a:t>
            </a:r>
            <a:r>
              <a:rPr lang="en-US" dirty="0">
                <a:solidFill>
                  <a:schemeClr val="tx1"/>
                </a:solidFill>
              </a:rPr>
              <a:t> No. 84059-3, not just a generic active ingredient. </a:t>
            </a:r>
          </a:p>
          <a:p>
            <a:r>
              <a:rPr lang="en-US" dirty="0">
                <a:solidFill>
                  <a:schemeClr val="tx1"/>
                </a:solidFill>
              </a:rPr>
              <a:t>Is it an allowed active ingredient?</a:t>
            </a:r>
          </a:p>
          <a:p>
            <a:r>
              <a:rPr lang="en-US" dirty="0">
                <a:solidFill>
                  <a:schemeClr val="tx1"/>
                </a:solidFill>
              </a:rPr>
              <a:t>Is the label broad enough to interpret for use on cannabis?</a:t>
            </a:r>
          </a:p>
          <a:p>
            <a:r>
              <a:rPr lang="en-US" dirty="0">
                <a:solidFill>
                  <a:schemeClr val="tx1"/>
                </a:solidFill>
              </a:rPr>
              <a:t>Is it intended for agricultural production vs home use? </a:t>
            </a:r>
          </a:p>
          <a:p>
            <a:r>
              <a:rPr lang="en-US" dirty="0">
                <a:solidFill>
                  <a:schemeClr val="tx1"/>
                </a:solidFill>
              </a:rPr>
              <a:t>Will the listed inert ingredients be a problem for EPA Food Residue Tolerances?</a:t>
            </a:r>
          </a:p>
          <a:p>
            <a:endParaRPr lang="en-US" dirty="0"/>
          </a:p>
          <a:p>
            <a:pPr marL="0" indent="0">
              <a:lnSpc>
                <a:spcPct val="120000"/>
              </a:lnSpc>
              <a:buNone/>
            </a:pPr>
            <a:r>
              <a:rPr lang="en-US" dirty="0" err="1">
                <a:solidFill>
                  <a:srgbClr val="FF0000"/>
                </a:solidFill>
              </a:rPr>
              <a:t>CalCannabis</a:t>
            </a:r>
            <a:r>
              <a:rPr lang="en-US" dirty="0">
                <a:solidFill>
                  <a:srgbClr val="FF0000"/>
                </a:solidFill>
              </a:rPr>
              <a:t> License Applications require a pest-management plan to include a signed attestation that the applicant </a:t>
            </a:r>
            <a:r>
              <a:rPr lang="en-US" b="1" dirty="0">
                <a:solidFill>
                  <a:srgbClr val="FF0000"/>
                </a:solidFill>
              </a:rPr>
              <a:t>shall</a:t>
            </a:r>
            <a:r>
              <a:rPr lang="en-US" dirty="0">
                <a:solidFill>
                  <a:srgbClr val="FF0000"/>
                </a:solidFill>
              </a:rPr>
              <a:t> contact the appropriate County Agricultural Commissioner </a:t>
            </a:r>
            <a:r>
              <a:rPr lang="en-US" b="1" dirty="0">
                <a:solidFill>
                  <a:srgbClr val="FF0000"/>
                </a:solidFill>
              </a:rPr>
              <a:t>prior</a:t>
            </a:r>
            <a:r>
              <a:rPr lang="en-US" dirty="0">
                <a:solidFill>
                  <a:srgbClr val="FF0000"/>
                </a:solidFill>
              </a:rPr>
              <a:t> to using the pesticides listed in the pest-management plan. Sections 8106(a)(3)(C)  </a:t>
            </a:r>
          </a:p>
        </p:txBody>
      </p:sp>
    </p:spTree>
    <p:extLst>
      <p:ext uri="{BB962C8B-B14F-4D97-AF65-F5344CB8AC3E}">
        <p14:creationId xmlns:p14="http://schemas.microsoft.com/office/powerpoint/2010/main" val="75040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and Purchasing the Right Pesticide</a:t>
            </a:r>
          </a:p>
        </p:txBody>
      </p:sp>
      <p:sp>
        <p:nvSpPr>
          <p:cNvPr id="3" name="Content Placeholder 2"/>
          <p:cNvSpPr>
            <a:spLocks noGrp="1"/>
          </p:cNvSpPr>
          <p:nvPr>
            <p:ph idx="1"/>
          </p:nvPr>
        </p:nvSpPr>
        <p:spPr/>
        <p:txBody>
          <a:bodyPr/>
          <a:lstStyle/>
          <a:p>
            <a:pPr marL="45720" indent="0">
              <a:buNone/>
            </a:pPr>
            <a:r>
              <a:rPr lang="en-US" dirty="0"/>
              <a:t>Read the label.  Does the pesticide pass all of the criteria from the previous slide?</a:t>
            </a:r>
          </a:p>
          <a:p>
            <a:pPr marL="45720" indent="0">
              <a:buNone/>
            </a:pPr>
            <a:r>
              <a:rPr lang="en-US" dirty="0"/>
              <a:t>Beware of pesticides promoted through the internet, especially from out-of-state.  You may be unknowingly purchasing materials that are not registered for use in the state, which could subject you to enforcement actions.</a:t>
            </a:r>
          </a:p>
          <a:p>
            <a:pPr marL="45720" indent="0">
              <a:buNone/>
            </a:pPr>
            <a:endParaRPr lang="en-US" dirty="0"/>
          </a:p>
        </p:txBody>
      </p:sp>
    </p:spTree>
    <p:extLst>
      <p:ext uri="{BB962C8B-B14F-4D97-AF65-F5344CB8AC3E}">
        <p14:creationId xmlns:p14="http://schemas.microsoft.com/office/powerpoint/2010/main" val="238067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dirty="0"/>
              <a:t>General pesticide safety</a:t>
            </a:r>
          </a:p>
        </p:txBody>
      </p:sp>
    </p:spTree>
    <p:extLst>
      <p:ext uri="{BB962C8B-B14F-4D97-AF65-F5344CB8AC3E}">
        <p14:creationId xmlns:p14="http://schemas.microsoft.com/office/powerpoint/2010/main" val="224926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Pesticide Hazards and Concerns</a:t>
            </a:r>
          </a:p>
        </p:txBody>
      </p:sp>
      <p:sp>
        <p:nvSpPr>
          <p:cNvPr id="3" name="Content Placeholder 2"/>
          <p:cNvSpPr>
            <a:spLocks noGrp="1"/>
          </p:cNvSpPr>
          <p:nvPr>
            <p:ph idx="1"/>
          </p:nvPr>
        </p:nvSpPr>
        <p:spPr/>
        <p:txBody>
          <a:bodyPr/>
          <a:lstStyle/>
          <a:p>
            <a:pPr marL="45720" indent="0">
              <a:buNone/>
            </a:pPr>
            <a:r>
              <a:rPr lang="en-US" dirty="0"/>
              <a:t>Reading the pesticide label is one of the most important steps in making a pesticide application.</a:t>
            </a:r>
          </a:p>
          <a:p>
            <a:r>
              <a:rPr lang="en-US" dirty="0"/>
              <a:t>Are there stated hazards such as exposure to handlers or fieldworkers?  Concerns for drift?  Potential for groundwater contamination?  Other precautions including tank mix restrictions?</a:t>
            </a:r>
          </a:p>
          <a:p>
            <a:r>
              <a:rPr lang="en-US" dirty="0"/>
              <a:t>Is there a pre-harvest interval?</a:t>
            </a:r>
          </a:p>
          <a:p>
            <a:r>
              <a:rPr lang="en-US" dirty="0"/>
              <a:t>What is the restricted entry interval for each product?</a:t>
            </a:r>
          </a:p>
          <a:p>
            <a:r>
              <a:rPr lang="en-US" dirty="0"/>
              <a:t>Are there </a:t>
            </a:r>
            <a:r>
              <a:rPr lang="en-US" dirty="0" err="1"/>
              <a:t>phytotoxicity</a:t>
            </a:r>
            <a:r>
              <a:rPr lang="en-US" dirty="0"/>
              <a:t> concerns?</a:t>
            </a:r>
          </a:p>
          <a:p>
            <a:r>
              <a:rPr lang="en-US" dirty="0"/>
              <a:t>Is additional personal protective equipment required?</a:t>
            </a:r>
          </a:p>
          <a:p>
            <a:endParaRPr lang="en-US" dirty="0"/>
          </a:p>
        </p:txBody>
      </p:sp>
    </p:spTree>
    <p:extLst>
      <p:ext uri="{BB962C8B-B14F-4D97-AF65-F5344CB8AC3E}">
        <p14:creationId xmlns:p14="http://schemas.microsoft.com/office/powerpoint/2010/main" val="341627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Exposure Routes</a:t>
            </a:r>
          </a:p>
        </p:txBody>
      </p:sp>
      <p:sp>
        <p:nvSpPr>
          <p:cNvPr id="3" name="Content Placeholder 2"/>
          <p:cNvSpPr>
            <a:spLocks noGrp="1"/>
          </p:cNvSpPr>
          <p:nvPr>
            <p:ph idx="1"/>
          </p:nvPr>
        </p:nvSpPr>
        <p:spPr/>
        <p:txBody>
          <a:bodyPr/>
          <a:lstStyle/>
          <a:p>
            <a:pPr marL="45720" indent="0">
              <a:buNone/>
            </a:pPr>
            <a:r>
              <a:rPr lang="en-US" dirty="0"/>
              <a:t>Pesticides can enter your body through these four routes of exposure:</a:t>
            </a:r>
          </a:p>
          <a:p>
            <a:r>
              <a:rPr lang="en-US" dirty="0"/>
              <a:t>Dermal (skin)</a:t>
            </a:r>
          </a:p>
          <a:p>
            <a:r>
              <a:rPr lang="en-US" dirty="0"/>
              <a:t>Oral (mouth)</a:t>
            </a:r>
          </a:p>
          <a:p>
            <a:r>
              <a:rPr lang="en-US" dirty="0"/>
              <a:t>Respiratory (lungs)</a:t>
            </a:r>
          </a:p>
          <a:p>
            <a:r>
              <a:rPr lang="en-US" dirty="0"/>
              <a:t>Ocular (eyes)</a:t>
            </a:r>
          </a:p>
        </p:txBody>
      </p:sp>
    </p:spTree>
    <p:extLst>
      <p:ext uri="{BB962C8B-B14F-4D97-AF65-F5344CB8AC3E}">
        <p14:creationId xmlns:p14="http://schemas.microsoft.com/office/powerpoint/2010/main" val="64648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Restricted Entry Interval (REI)</a:t>
            </a:r>
          </a:p>
        </p:txBody>
      </p:sp>
      <p:sp>
        <p:nvSpPr>
          <p:cNvPr id="3" name="Content Placeholder 2"/>
          <p:cNvSpPr>
            <a:spLocks noGrp="1"/>
          </p:cNvSpPr>
          <p:nvPr>
            <p:ph idx="1"/>
          </p:nvPr>
        </p:nvSpPr>
        <p:spPr/>
        <p:txBody>
          <a:bodyPr/>
          <a:lstStyle/>
          <a:p>
            <a:r>
              <a:rPr lang="en-US" dirty="0"/>
              <a:t>When a pesticide is applied on your property, neither you nor your employees can enter the treated area until a specified period of time has </a:t>
            </a:r>
            <a:r>
              <a:rPr lang="en-US" dirty="0" smtClean="0"/>
              <a:t>elapsed unless the proper REI PPE is worn.</a:t>
            </a:r>
          </a:p>
          <a:p>
            <a:r>
              <a:rPr lang="en-US" dirty="0" smtClean="0"/>
              <a:t>This applies to the entire “site”, whether that is a greenhouse, hoop house or the entire outdoor cultivated area.</a:t>
            </a:r>
            <a:endParaRPr lang="en-US" dirty="0"/>
          </a:p>
          <a:p>
            <a:endParaRPr lang="en-US" dirty="0"/>
          </a:p>
        </p:txBody>
      </p:sp>
    </p:spTree>
    <p:extLst>
      <p:ext uri="{BB962C8B-B14F-4D97-AF65-F5344CB8AC3E}">
        <p14:creationId xmlns:p14="http://schemas.microsoft.com/office/powerpoint/2010/main" val="1558375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251" y="404157"/>
            <a:ext cx="8911687" cy="1280890"/>
          </a:xfrm>
        </p:spPr>
        <p:txBody>
          <a:bodyPr>
            <a:normAutofit/>
          </a:bodyPr>
          <a:lstStyle/>
          <a:p>
            <a:r>
              <a:rPr lang="en-US" sz="4400" dirty="0"/>
              <a:t>Personal Protective Equipment</a:t>
            </a:r>
          </a:p>
        </p:txBody>
      </p:sp>
      <p:sp>
        <p:nvSpPr>
          <p:cNvPr id="5" name="Content Placeholder 4"/>
          <p:cNvSpPr>
            <a:spLocks noGrp="1"/>
          </p:cNvSpPr>
          <p:nvPr>
            <p:ph idx="1"/>
          </p:nvPr>
        </p:nvSpPr>
        <p:spPr>
          <a:xfrm>
            <a:off x="800251" y="1607419"/>
            <a:ext cx="6674437" cy="4433944"/>
          </a:xfrm>
        </p:spPr>
        <p:txBody>
          <a:bodyPr>
            <a:normAutofit/>
          </a:bodyPr>
          <a:lstStyle/>
          <a:p>
            <a:pPr marL="0" indent="0">
              <a:buNone/>
            </a:pPr>
            <a:r>
              <a:rPr lang="en-US" sz="2200" dirty="0">
                <a:solidFill>
                  <a:schemeClr val="accent6">
                    <a:lumMod val="75000"/>
                  </a:schemeClr>
                </a:solidFill>
              </a:rPr>
              <a:t>The use of pesticides, with few exceptions, requires the applicator wear at least long pants, long sleeves, safety glasses/goggles (Z87+), chemical resistant gloves (min 14 mL), sock and shoes.  </a:t>
            </a:r>
          </a:p>
          <a:p>
            <a:pPr marL="0" indent="0">
              <a:buNone/>
            </a:pPr>
            <a:r>
              <a:rPr lang="en-US" sz="2200" dirty="0">
                <a:solidFill>
                  <a:schemeClr val="accent6">
                    <a:lumMod val="75000"/>
                  </a:schemeClr>
                </a:solidFill>
              </a:rPr>
              <a:t>Pesticide labels may require additional equipment, such as a respirator or chemical resistant clothing.</a:t>
            </a:r>
          </a:p>
          <a:p>
            <a:pPr marL="0" indent="0">
              <a:buNone/>
            </a:pPr>
            <a:r>
              <a:rPr lang="en-US" dirty="0">
                <a:solidFill>
                  <a:schemeClr val="accent6">
                    <a:lumMod val="75000"/>
                  </a:schemeClr>
                </a:solidFill>
              </a:rPr>
              <a:t>PPE may not be stored with pesticides.</a:t>
            </a:r>
            <a:endParaRPr lang="en-US" sz="2200" dirty="0">
              <a:solidFill>
                <a:schemeClr val="accent6">
                  <a:lumMod val="75000"/>
                </a:schemeClr>
              </a:solidFill>
            </a:endParaRPr>
          </a:p>
          <a:p>
            <a:pPr marL="0" indent="0">
              <a:buNone/>
            </a:pPr>
            <a:r>
              <a:rPr lang="en-US" sz="2200" dirty="0">
                <a:solidFill>
                  <a:schemeClr val="accent6">
                    <a:lumMod val="75000"/>
                  </a:schemeClr>
                </a:solidFill>
              </a:rPr>
              <a:t>It is the employers responsibility to provide and maintain all necessary PPE.</a:t>
            </a:r>
          </a:p>
          <a:p>
            <a:pPr marL="0" indent="0">
              <a:buNone/>
            </a:pPr>
            <a:endParaRPr lang="en-US" dirty="0">
              <a:solidFill>
                <a:schemeClr val="accent6">
                  <a:lumMod val="75000"/>
                </a:schemeClr>
              </a:solidFill>
            </a:endParaRPr>
          </a:p>
        </p:txBody>
      </p:sp>
      <p:pic>
        <p:nvPicPr>
          <p:cNvPr id="2150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134" r="3705"/>
          <a:stretch/>
        </p:blipFill>
        <p:spPr bwMode="auto">
          <a:xfrm>
            <a:off x="7313597" y="1449658"/>
            <a:ext cx="4475747" cy="4749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60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168012"/>
            <a:ext cx="8915400" cy="3743209"/>
          </a:xfrm>
        </p:spPr>
        <p:txBody>
          <a:bodyPr/>
          <a:lstStyle/>
          <a:p>
            <a:r>
              <a:rPr lang="en-US" sz="2800" dirty="0" smtClean="0"/>
              <a:t>Pesticides</a:t>
            </a:r>
          </a:p>
          <a:p>
            <a:r>
              <a:rPr lang="en-US" sz="2800" dirty="0" smtClean="0"/>
              <a:t>General Pesticide Safety</a:t>
            </a:r>
          </a:p>
          <a:p>
            <a:r>
              <a:rPr lang="en-US" sz="2800" dirty="0" smtClean="0"/>
              <a:t>Mixing and Applying Pesticides</a:t>
            </a:r>
          </a:p>
          <a:p>
            <a:r>
              <a:rPr lang="en-US" sz="2800" dirty="0" smtClean="0"/>
              <a:t>Pesticide Containers and Storage</a:t>
            </a:r>
            <a:endParaRPr lang="en-US" sz="2800" dirty="0"/>
          </a:p>
          <a:p>
            <a:r>
              <a:rPr lang="en-US" sz="2800" dirty="0" smtClean="0"/>
              <a:t>Enforcement and Inspections</a:t>
            </a:r>
          </a:p>
          <a:p>
            <a:r>
              <a:rPr lang="en-US" sz="2800" dirty="0" smtClean="0"/>
              <a:t>Permits</a:t>
            </a:r>
            <a:endParaRPr lang="en-US" sz="2800" dirty="0"/>
          </a:p>
          <a:p>
            <a:endParaRPr lang="en-US" sz="2800" dirty="0"/>
          </a:p>
          <a:p>
            <a:endParaRPr lang="en-US" dirty="0"/>
          </a:p>
        </p:txBody>
      </p:sp>
      <p:sp>
        <p:nvSpPr>
          <p:cNvPr id="4" name="Title 1"/>
          <p:cNvSpPr txBox="1">
            <a:spLocks/>
          </p:cNvSpPr>
          <p:nvPr/>
        </p:nvSpPr>
        <p:spPr>
          <a:xfrm>
            <a:off x="2471226" y="712157"/>
            <a:ext cx="8915399" cy="11313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Pesticides and Cannabis</a:t>
            </a:r>
          </a:p>
        </p:txBody>
      </p:sp>
    </p:spTree>
    <p:extLst>
      <p:ext uri="{BB962C8B-B14F-4D97-AF65-F5344CB8AC3E}">
        <p14:creationId xmlns:p14="http://schemas.microsoft.com/office/powerpoint/2010/main" val="2924934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Pesticide Labels and SDS</a:t>
            </a:r>
          </a:p>
        </p:txBody>
      </p:sp>
      <p:sp>
        <p:nvSpPr>
          <p:cNvPr id="3" name="Content Placeholder 2"/>
          <p:cNvSpPr>
            <a:spLocks noGrp="1"/>
          </p:cNvSpPr>
          <p:nvPr>
            <p:ph idx="1"/>
          </p:nvPr>
        </p:nvSpPr>
        <p:spPr/>
        <p:txBody>
          <a:bodyPr/>
          <a:lstStyle/>
          <a:p>
            <a:pPr marL="45720" indent="0">
              <a:buNone/>
            </a:pPr>
            <a:r>
              <a:rPr lang="en-US" dirty="0"/>
              <a:t>You are required to have a copy of the pesticide label and safety data sheet (SDS) at the mix/load and application.  These are typically stored in a binder or file at a central location at the workplace, away from the pesticide storage.</a:t>
            </a:r>
          </a:p>
        </p:txBody>
      </p:sp>
    </p:spTree>
    <p:extLst>
      <p:ext uri="{BB962C8B-B14F-4D97-AF65-F5344CB8AC3E}">
        <p14:creationId xmlns:p14="http://schemas.microsoft.com/office/powerpoint/2010/main" val="2308250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Mixing and applying pesticides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33891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an application</a:t>
            </a:r>
          </a:p>
        </p:txBody>
      </p:sp>
      <p:sp>
        <p:nvSpPr>
          <p:cNvPr id="3" name="Content Placeholder 2"/>
          <p:cNvSpPr>
            <a:spLocks noGrp="1"/>
          </p:cNvSpPr>
          <p:nvPr>
            <p:ph idx="1"/>
          </p:nvPr>
        </p:nvSpPr>
        <p:spPr>
          <a:xfrm>
            <a:off x="1143000" y="1633491"/>
            <a:ext cx="9872871" cy="4462509"/>
          </a:xfrm>
        </p:spPr>
        <p:txBody>
          <a:bodyPr/>
          <a:lstStyle/>
          <a:p>
            <a:r>
              <a:rPr lang="en-US" dirty="0"/>
              <a:t>Read all directions on the label and ensure you can follow all requirements.</a:t>
            </a:r>
          </a:p>
          <a:p>
            <a:r>
              <a:rPr lang="en-US" dirty="0"/>
              <a:t>Calculate the amount of pesticide and water you will need for your application.</a:t>
            </a:r>
          </a:p>
          <a:p>
            <a:r>
              <a:rPr lang="en-US" dirty="0"/>
              <a:t>Check the application equipment  for cracks or other leaks, and that the filters, screens, and nozzles are clean.</a:t>
            </a:r>
          </a:p>
          <a:p>
            <a:r>
              <a:rPr lang="en-US" dirty="0"/>
              <a:t>Have an emergency supply of soap, disposable single-use towels and clean water nearby.</a:t>
            </a:r>
          </a:p>
          <a:p>
            <a:r>
              <a:rPr lang="en-US" dirty="0"/>
              <a:t>Wear all minimum PPE as required, even if not specified on the label.</a:t>
            </a:r>
          </a:p>
        </p:txBody>
      </p:sp>
    </p:spTree>
    <p:extLst>
      <p:ext uri="{BB962C8B-B14F-4D97-AF65-F5344CB8AC3E}">
        <p14:creationId xmlns:p14="http://schemas.microsoft.com/office/powerpoint/2010/main" val="2736625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Mixing</a:t>
            </a:r>
          </a:p>
        </p:txBody>
      </p:sp>
      <p:sp>
        <p:nvSpPr>
          <p:cNvPr id="3" name="Content Placeholder 2"/>
          <p:cNvSpPr>
            <a:spLocks noGrp="1"/>
          </p:cNvSpPr>
          <p:nvPr>
            <p:ph idx="1"/>
          </p:nvPr>
        </p:nvSpPr>
        <p:spPr/>
        <p:txBody>
          <a:bodyPr/>
          <a:lstStyle/>
          <a:p>
            <a:r>
              <a:rPr lang="en-US" dirty="0"/>
              <a:t>Select a mixing location that can be cleaned easily should an accident occur. Consider the surroundings and the environmental impact.</a:t>
            </a:r>
          </a:p>
          <a:p>
            <a:r>
              <a:rPr lang="en-US" dirty="0"/>
              <a:t>Measure pesticides carefully, accurately and safely.  Use dedicated measuring equipment.  Be sure to mark equipment that might be mistaken for kitchen utensils with paint or waterproof labels.  Keep these in the pesticide storage area when not in  use.</a:t>
            </a:r>
          </a:p>
          <a:p>
            <a:r>
              <a:rPr lang="en-US" dirty="0"/>
              <a:t>Maintain a gap between the water source and the liquid inside the tank.  If you are using a side- or bottom-filling system, you are required to have a back-flow prevention device in place.</a:t>
            </a:r>
          </a:p>
        </p:txBody>
      </p:sp>
    </p:spTree>
    <p:extLst>
      <p:ext uri="{BB962C8B-B14F-4D97-AF65-F5344CB8AC3E}">
        <p14:creationId xmlns:p14="http://schemas.microsoft.com/office/powerpoint/2010/main" val="707866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Application Techniques</a:t>
            </a:r>
          </a:p>
        </p:txBody>
      </p:sp>
      <p:sp>
        <p:nvSpPr>
          <p:cNvPr id="3" name="Content Placeholder 2"/>
          <p:cNvSpPr>
            <a:spLocks noGrp="1"/>
          </p:cNvSpPr>
          <p:nvPr>
            <p:ph idx="1"/>
          </p:nvPr>
        </p:nvSpPr>
        <p:spPr/>
        <p:txBody>
          <a:bodyPr/>
          <a:lstStyle/>
          <a:p>
            <a:pPr marL="45720" indent="0">
              <a:buNone/>
            </a:pPr>
            <a:r>
              <a:rPr lang="en-US" dirty="0"/>
              <a:t>Work with the weather.  </a:t>
            </a:r>
          </a:p>
          <a:p>
            <a:r>
              <a:rPr lang="en-US" dirty="0"/>
              <a:t>Directions for use will usually caution you against using these products when temperatures are above or below critical limits.</a:t>
            </a:r>
          </a:p>
          <a:p>
            <a:r>
              <a:rPr lang="en-US" dirty="0"/>
              <a:t>Many pesticides break down or volatilize (turn into gas vapor) rapidly when temperatures are high.</a:t>
            </a:r>
          </a:p>
          <a:p>
            <a:r>
              <a:rPr lang="en-US" dirty="0"/>
              <a:t>Air temperature is responsible for the inversion phenomenon, which may cause pesticide to volatilize and potentially move offsite.  Inversions occur when the air 20-100 feet above the ground is warmer than the air below it.</a:t>
            </a:r>
          </a:p>
        </p:txBody>
      </p:sp>
    </p:spTree>
    <p:extLst>
      <p:ext uri="{BB962C8B-B14F-4D97-AF65-F5344CB8AC3E}">
        <p14:creationId xmlns:p14="http://schemas.microsoft.com/office/powerpoint/2010/main" val="1056618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Drift</a:t>
            </a:r>
          </a:p>
        </p:txBody>
      </p:sp>
      <p:sp>
        <p:nvSpPr>
          <p:cNvPr id="3" name="Content Placeholder 2"/>
          <p:cNvSpPr>
            <a:spLocks noGrp="1"/>
          </p:cNvSpPr>
          <p:nvPr>
            <p:ph idx="1"/>
          </p:nvPr>
        </p:nvSpPr>
        <p:spPr>
          <a:xfrm>
            <a:off x="1143000" y="1713390"/>
            <a:ext cx="9872871" cy="4382610"/>
          </a:xfrm>
        </p:spPr>
        <p:txBody>
          <a:bodyPr>
            <a:normAutofit lnSpcReduction="10000"/>
          </a:bodyPr>
          <a:lstStyle/>
          <a:p>
            <a:pPr marL="45720" indent="0">
              <a:buNone/>
            </a:pPr>
            <a:r>
              <a:rPr lang="en-US" dirty="0"/>
              <a:t>Minimize drift potential.  Drift refers to the movement of pesticides away from the treatment site.</a:t>
            </a:r>
          </a:p>
          <a:p>
            <a:r>
              <a:rPr lang="en-US" dirty="0"/>
              <a:t>Rainfall, fog and even heavy dew dilute pesticides and may wash the material off treated surfaces, resulting in environmental contamination.</a:t>
            </a:r>
          </a:p>
          <a:p>
            <a:r>
              <a:rPr lang="en-US" dirty="0"/>
              <a:t>Wind influences pesticide drift and volatilization.  Strong air movements are responsible for uneven pesticide deposition.</a:t>
            </a:r>
          </a:p>
          <a:p>
            <a:pPr marL="45720" indent="0">
              <a:buNone/>
            </a:pPr>
            <a:r>
              <a:rPr lang="en-US" dirty="0"/>
              <a:t>Droplet size and Deposition</a:t>
            </a:r>
          </a:p>
          <a:p>
            <a:r>
              <a:rPr lang="en-US" dirty="0"/>
              <a:t>Deposition is influenced by droplet size, the pressure of the spray stream, and the speed of travel of the application equipment.  Smaller droplets have a greater tendency to drift, while larger droplets will tend to run off.</a:t>
            </a:r>
          </a:p>
          <a:p>
            <a:r>
              <a:rPr lang="en-US" dirty="0"/>
              <a:t>Select nozzles designed for the working pressure and volume of your application; replace worn or defective nozzles. </a:t>
            </a:r>
          </a:p>
        </p:txBody>
      </p:sp>
    </p:spTree>
    <p:extLst>
      <p:ext uri="{BB962C8B-B14F-4D97-AF65-F5344CB8AC3E}">
        <p14:creationId xmlns:p14="http://schemas.microsoft.com/office/powerpoint/2010/main" val="1371773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Calibration</a:t>
            </a:r>
          </a:p>
        </p:txBody>
      </p:sp>
      <p:sp>
        <p:nvSpPr>
          <p:cNvPr id="3" name="Content Placeholder 2"/>
          <p:cNvSpPr>
            <a:spLocks noGrp="1"/>
          </p:cNvSpPr>
          <p:nvPr>
            <p:ph idx="1"/>
          </p:nvPr>
        </p:nvSpPr>
        <p:spPr/>
        <p:txBody>
          <a:bodyPr/>
          <a:lstStyle/>
          <a:p>
            <a:pPr marL="45720" indent="0">
              <a:buNone/>
            </a:pPr>
            <a:r>
              <a:rPr lang="en-US" dirty="0"/>
              <a:t>Calibration refers to all the adjustments you make to your equipment that ensure the correct amount of pesticide is applied to the treated area.</a:t>
            </a:r>
          </a:p>
          <a:p>
            <a:pPr marL="45720" indent="0">
              <a:buNone/>
            </a:pPr>
            <a:r>
              <a:rPr lang="en-US" dirty="0"/>
              <a:t>To determine how much pesticide to put into your spray tank, you will need to measure three things:</a:t>
            </a:r>
          </a:p>
          <a:p>
            <a:pPr marL="502920" indent="-457200">
              <a:buFont typeface="+mj-lt"/>
              <a:buAutoNum type="arabicPeriod"/>
            </a:pPr>
            <a:r>
              <a:rPr lang="en-US" dirty="0"/>
              <a:t>The capacity of your spray tank</a:t>
            </a:r>
          </a:p>
          <a:p>
            <a:pPr marL="502920" indent="-457200">
              <a:buFont typeface="+mj-lt"/>
              <a:buAutoNum type="arabicPeriod"/>
            </a:pPr>
            <a:r>
              <a:rPr lang="en-US" dirty="0"/>
              <a:t>Speed of travel</a:t>
            </a:r>
          </a:p>
          <a:p>
            <a:pPr marL="502920" indent="-457200">
              <a:buFont typeface="+mj-lt"/>
              <a:buAutoNum type="arabicPeriod"/>
            </a:pPr>
            <a:r>
              <a:rPr lang="en-US" dirty="0"/>
              <a:t>The combined output rate of the nozzle(s)</a:t>
            </a:r>
          </a:p>
        </p:txBody>
      </p:sp>
    </p:spTree>
    <p:extLst>
      <p:ext uri="{BB962C8B-B14F-4D97-AF65-F5344CB8AC3E}">
        <p14:creationId xmlns:p14="http://schemas.microsoft.com/office/powerpoint/2010/main" val="4002286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Calibration (</a:t>
            </a:r>
            <a:r>
              <a:rPr lang="en-US" dirty="0" err="1"/>
              <a:t>con’t</a:t>
            </a:r>
            <a:r>
              <a:rPr lang="en-US" dirty="0"/>
              <a:t>)</a:t>
            </a:r>
          </a:p>
        </p:txBody>
      </p:sp>
      <p:sp>
        <p:nvSpPr>
          <p:cNvPr id="3" name="Content Placeholder 2"/>
          <p:cNvSpPr>
            <a:spLocks noGrp="1"/>
          </p:cNvSpPr>
          <p:nvPr>
            <p:ph idx="1"/>
          </p:nvPr>
        </p:nvSpPr>
        <p:spPr/>
        <p:txBody>
          <a:bodyPr/>
          <a:lstStyle/>
          <a:p>
            <a:r>
              <a:rPr lang="en-US" dirty="0"/>
              <a:t>For small capacity sprayers, fill the tank with water using a container of known volume.  While filling the tank, calibrate the marks on the level tank as measured volumes of water are added.</a:t>
            </a:r>
          </a:p>
          <a:p>
            <a:r>
              <a:rPr lang="en-US" dirty="0"/>
              <a:t>Walk at the speed you will be traveling when you make the application.  Use a stopwatch to measure the time it takes to travel the measured distance.  Repeat 1-2 times, then average the results.</a:t>
            </a:r>
          </a:p>
          <a:p>
            <a:r>
              <a:rPr lang="en-US" dirty="0"/>
              <a:t>Determine flow rate by measuring the amount of spray emitted from the nozzles.  Use a stopwatch and collect the liquid from each nozzle into a container of known volume.  Worn or clogged nozzles will affect the flow rate, as will new nozzles, those with different spray patterns, and the pressure in the tank. </a:t>
            </a:r>
          </a:p>
        </p:txBody>
      </p:sp>
    </p:spTree>
    <p:extLst>
      <p:ext uri="{BB962C8B-B14F-4D97-AF65-F5344CB8AC3E}">
        <p14:creationId xmlns:p14="http://schemas.microsoft.com/office/powerpoint/2010/main" val="416694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Pesticide Containers and Storage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0627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711" y="414790"/>
            <a:ext cx="8911687" cy="993596"/>
          </a:xfrm>
        </p:spPr>
        <p:txBody>
          <a:bodyPr>
            <a:normAutofit/>
          </a:bodyPr>
          <a:lstStyle/>
          <a:p>
            <a:r>
              <a:rPr lang="en-US" sz="2400" dirty="0">
                <a:solidFill>
                  <a:srgbClr val="FF0000"/>
                </a:solidFill>
              </a:rPr>
              <a:t>Containers Secured 3CCR § 6672(b)</a:t>
            </a:r>
          </a:p>
        </p:txBody>
      </p:sp>
      <p:sp>
        <p:nvSpPr>
          <p:cNvPr id="5" name="Content Placeholder 4"/>
          <p:cNvSpPr>
            <a:spLocks noGrp="1"/>
          </p:cNvSpPr>
          <p:nvPr>
            <p:ph idx="1"/>
          </p:nvPr>
        </p:nvSpPr>
        <p:spPr>
          <a:xfrm>
            <a:off x="1948069" y="1408386"/>
            <a:ext cx="9700591" cy="4393324"/>
          </a:xfrm>
        </p:spPr>
        <p:txBody>
          <a:bodyPr>
            <a:normAutofit/>
          </a:bodyPr>
          <a:lstStyle/>
          <a:p>
            <a:r>
              <a:rPr lang="en-US" sz="2400" dirty="0"/>
              <a:t>Any person who controls the use of a property and stores any pesticide. Any person, delivering empty, or full containers of any pesticide to a property.</a:t>
            </a:r>
          </a:p>
          <a:p>
            <a:r>
              <a:rPr lang="en-US" sz="2400" dirty="0"/>
              <a:t>If pesticides, containers or equipment are not in a locked enclosure you must determine if responsible persons on site are adequately attending them. Factors include the proximity of the containers to public access, the proximity of the attending person to the containers and the level of attention the attending person can provide. </a:t>
            </a:r>
            <a:endParaRPr lang="en-US" sz="2200" dirty="0">
              <a:solidFill>
                <a:schemeClr val="tx1"/>
              </a:solidFill>
            </a:endParaRPr>
          </a:p>
        </p:txBody>
      </p:sp>
    </p:spTree>
    <p:extLst>
      <p:ext uri="{BB962C8B-B14F-4D97-AF65-F5344CB8AC3E}">
        <p14:creationId xmlns:p14="http://schemas.microsoft.com/office/powerpoint/2010/main" val="347763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253" y="511817"/>
            <a:ext cx="9361192" cy="1280890"/>
          </a:xfrm>
        </p:spPr>
        <p:txBody>
          <a:bodyPr>
            <a:normAutofit fontScale="90000"/>
          </a:bodyPr>
          <a:lstStyle/>
          <a:p>
            <a:r>
              <a:rPr lang="en-US" sz="4400" dirty="0"/>
              <a:t>Role of California Ag Commissioners (CAC’s)</a:t>
            </a:r>
          </a:p>
        </p:txBody>
      </p:sp>
      <p:sp>
        <p:nvSpPr>
          <p:cNvPr id="3" name="Content Placeholder 2"/>
          <p:cNvSpPr>
            <a:spLocks noGrp="1"/>
          </p:cNvSpPr>
          <p:nvPr>
            <p:ph idx="1"/>
          </p:nvPr>
        </p:nvSpPr>
        <p:spPr>
          <a:xfrm>
            <a:off x="2228296" y="1792707"/>
            <a:ext cx="6171924" cy="4197276"/>
          </a:xfrm>
        </p:spPr>
        <p:txBody>
          <a:bodyPr>
            <a:normAutofit/>
          </a:bodyPr>
          <a:lstStyle/>
          <a:p>
            <a:r>
              <a:rPr lang="en-US" i="1" dirty="0">
                <a:solidFill>
                  <a:schemeClr val="tx1"/>
                </a:solidFill>
              </a:rPr>
              <a:t>Performing inspections, compliance monitoring, and compliance assistance that focus on protecting pesticide applicators and workers</a:t>
            </a:r>
          </a:p>
          <a:p>
            <a:r>
              <a:rPr lang="en-US" i="1" dirty="0">
                <a:solidFill>
                  <a:schemeClr val="tx1"/>
                </a:solidFill>
              </a:rPr>
              <a:t>Investigating all priority incidents and illnesses</a:t>
            </a:r>
          </a:p>
          <a:p>
            <a:r>
              <a:rPr lang="en-US" i="1" dirty="0">
                <a:solidFill>
                  <a:schemeClr val="tx1"/>
                </a:solidFill>
              </a:rPr>
              <a:t>Issuing CEQA-compliant pesticide permits</a:t>
            </a:r>
          </a:p>
          <a:p>
            <a:r>
              <a:rPr lang="en-US" i="1" dirty="0">
                <a:solidFill>
                  <a:schemeClr val="tx1"/>
                </a:solidFill>
              </a:rPr>
              <a:t>Enforcing the requirements of pesticide product labeling and ensuring safe use.</a:t>
            </a:r>
          </a:p>
          <a:p>
            <a:pPr marL="365125" lvl="1" indent="0">
              <a:buNone/>
            </a:pPr>
            <a:endParaRPr lang="en-US" altLang="en-US" sz="2200" dirty="0">
              <a:solidFill>
                <a:srgbClr val="FF0000"/>
              </a:solidFill>
            </a:endParaRPr>
          </a:p>
          <a:p>
            <a:pPr marL="365125" lvl="1" indent="0">
              <a:buNone/>
            </a:pPr>
            <a:r>
              <a:rPr lang="en-US" altLang="en-US" sz="2200" dirty="0">
                <a:solidFill>
                  <a:srgbClr val="FF0000"/>
                </a:solidFill>
              </a:rPr>
              <a:t>The authority to perform these activities is defined in the Food and Ag Code (FAC) and California Code of Regulations (CCR).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174" y="1792707"/>
            <a:ext cx="2584484" cy="388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2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711" y="414790"/>
            <a:ext cx="8911687" cy="993596"/>
          </a:xfrm>
        </p:spPr>
        <p:txBody>
          <a:bodyPr>
            <a:normAutofit/>
          </a:bodyPr>
          <a:lstStyle/>
          <a:p>
            <a:r>
              <a:rPr lang="en-US" sz="2400" dirty="0">
                <a:solidFill>
                  <a:srgbClr val="FF0000"/>
                </a:solidFill>
              </a:rPr>
              <a:t>Service Container Labeling 3CCR § 6678</a:t>
            </a:r>
          </a:p>
        </p:txBody>
      </p:sp>
      <p:sp>
        <p:nvSpPr>
          <p:cNvPr id="5" name="Content Placeholder 4"/>
          <p:cNvSpPr>
            <a:spLocks noGrp="1"/>
          </p:cNvSpPr>
          <p:nvPr>
            <p:ph idx="1"/>
          </p:nvPr>
        </p:nvSpPr>
        <p:spPr>
          <a:xfrm>
            <a:off x="1948069" y="1408386"/>
            <a:ext cx="9700591" cy="4393324"/>
          </a:xfrm>
        </p:spPr>
        <p:txBody>
          <a:bodyPr>
            <a:normAutofit/>
          </a:bodyPr>
          <a:lstStyle/>
          <a:p>
            <a:r>
              <a:rPr lang="en-US" sz="2000" dirty="0"/>
              <a:t>All containers, other than the original manufacturer’s labeled container, used to store or hold pesticides , transport dilute or concentrated mixtures of any pesticide down a public road to another site.</a:t>
            </a:r>
          </a:p>
          <a:p>
            <a:r>
              <a:rPr lang="en-US" sz="2000" dirty="0"/>
              <a:t>Service containers, other than those used by a person engaged in the business of farming when the containers are used on the property the person is farming, shall be labeled with:</a:t>
            </a:r>
          </a:p>
          <a:p>
            <a:pPr marL="400050" lvl="1" indent="0">
              <a:buNone/>
            </a:pPr>
            <a:r>
              <a:rPr lang="en-US" sz="1800" dirty="0"/>
              <a:t>(a) the name and address of the person or firm responsible for the container;</a:t>
            </a:r>
          </a:p>
          <a:p>
            <a:pPr marL="400050" lvl="1" indent="0">
              <a:buNone/>
            </a:pPr>
            <a:r>
              <a:rPr lang="en-US" sz="1800" dirty="0"/>
              <a:t>(b) the identity of the pesticide in the container; and</a:t>
            </a:r>
          </a:p>
          <a:p>
            <a:pPr marL="400050" lvl="1" indent="0">
              <a:buNone/>
            </a:pPr>
            <a:r>
              <a:rPr lang="en-US" sz="1800" dirty="0"/>
              <a:t>(c) the word “Danger,” “Warning,” or “Caution” in accordance with the label on the original container.</a:t>
            </a:r>
          </a:p>
        </p:txBody>
      </p:sp>
    </p:spTree>
    <p:extLst>
      <p:ext uri="{BB962C8B-B14F-4D97-AF65-F5344CB8AC3E}">
        <p14:creationId xmlns:p14="http://schemas.microsoft.com/office/powerpoint/2010/main" val="969146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711" y="414790"/>
            <a:ext cx="8911687" cy="993596"/>
          </a:xfrm>
        </p:spPr>
        <p:txBody>
          <a:bodyPr>
            <a:normAutofit/>
          </a:bodyPr>
          <a:lstStyle/>
          <a:p>
            <a:r>
              <a:rPr lang="en-US" sz="2400" dirty="0"/>
              <a:t>Containers Properly Rinsed 3CCR § 6684</a:t>
            </a:r>
            <a:endParaRPr lang="en-US" sz="2400" dirty="0">
              <a:solidFill>
                <a:srgbClr val="FF0000"/>
              </a:solidFill>
            </a:endParaRPr>
          </a:p>
        </p:txBody>
      </p:sp>
      <p:sp>
        <p:nvSpPr>
          <p:cNvPr id="5" name="Content Placeholder 4"/>
          <p:cNvSpPr>
            <a:spLocks noGrp="1"/>
          </p:cNvSpPr>
          <p:nvPr>
            <p:ph idx="1"/>
          </p:nvPr>
        </p:nvSpPr>
        <p:spPr>
          <a:xfrm>
            <a:off x="1948069" y="1408386"/>
            <a:ext cx="9700591" cy="4393324"/>
          </a:xfrm>
        </p:spPr>
        <p:txBody>
          <a:bodyPr>
            <a:normAutofit/>
          </a:bodyPr>
          <a:lstStyle/>
          <a:p>
            <a:r>
              <a:rPr lang="en-US" sz="2000" dirty="0"/>
              <a:t>Handlers must triple rinse and drain containers at the time of use. Handlers must add the </a:t>
            </a:r>
            <a:r>
              <a:rPr lang="en-US" sz="2000" dirty="0" err="1"/>
              <a:t>rinsate</a:t>
            </a:r>
            <a:r>
              <a:rPr lang="en-US" sz="2000" dirty="0"/>
              <a:t> to the mix tank and use the </a:t>
            </a:r>
            <a:r>
              <a:rPr lang="en-US" sz="2000" dirty="0" err="1"/>
              <a:t>rinsate</a:t>
            </a:r>
            <a:r>
              <a:rPr lang="en-US" sz="2000" dirty="0"/>
              <a:t> in the application. Time of use means prior to the end of the mix/load operation.</a:t>
            </a:r>
          </a:p>
          <a:p>
            <a:r>
              <a:rPr lang="en-US" sz="2000" dirty="0"/>
              <a:t>Puncturing the containers is recommended in order to allow for drainage and aeration. </a:t>
            </a:r>
            <a:r>
              <a:rPr lang="en-US" sz="2000" dirty="0" err="1"/>
              <a:t>Unrinsed</a:t>
            </a:r>
            <a:r>
              <a:rPr lang="en-US" sz="2000" dirty="0"/>
              <a:t> or improperly rinsed containers are considered hazardous waste.</a:t>
            </a:r>
          </a:p>
          <a:p>
            <a:r>
              <a:rPr lang="en-US" sz="2000" dirty="0"/>
              <a:t>Consult pesticide label for any additional requirements.</a:t>
            </a:r>
          </a:p>
        </p:txBody>
      </p:sp>
    </p:spTree>
    <p:extLst>
      <p:ext uri="{BB962C8B-B14F-4D97-AF65-F5344CB8AC3E}">
        <p14:creationId xmlns:p14="http://schemas.microsoft.com/office/powerpoint/2010/main" val="1842879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711" y="414790"/>
            <a:ext cx="8911687" cy="993596"/>
          </a:xfrm>
        </p:spPr>
        <p:txBody>
          <a:bodyPr>
            <a:normAutofit/>
          </a:bodyPr>
          <a:lstStyle/>
          <a:p>
            <a:r>
              <a:rPr lang="en-US" sz="2400" dirty="0">
                <a:solidFill>
                  <a:srgbClr val="FF0000"/>
                </a:solidFill>
              </a:rPr>
              <a:t>Prohibited Containers for Pesticides 3CCR § 6680</a:t>
            </a:r>
          </a:p>
        </p:txBody>
      </p:sp>
      <p:sp>
        <p:nvSpPr>
          <p:cNvPr id="5" name="Content Placeholder 4"/>
          <p:cNvSpPr>
            <a:spLocks noGrp="1"/>
          </p:cNvSpPr>
          <p:nvPr>
            <p:ph idx="1"/>
          </p:nvPr>
        </p:nvSpPr>
        <p:spPr>
          <a:xfrm>
            <a:off x="1948069" y="1408386"/>
            <a:ext cx="9700591" cy="4393324"/>
          </a:xfrm>
        </p:spPr>
        <p:txBody>
          <a:bodyPr>
            <a:normAutofit/>
          </a:bodyPr>
          <a:lstStyle/>
          <a:p>
            <a:r>
              <a:rPr lang="en-US" sz="2400" dirty="0"/>
              <a:t>All pesticides being used, transported or in storage.</a:t>
            </a:r>
          </a:p>
          <a:p>
            <a:r>
              <a:rPr lang="en-US" sz="2400" dirty="0"/>
              <a:t>If service containers or measuring devices are used, ensure that pesticides are not being placed in prohibited containers commonly used for food, drink or household products. </a:t>
            </a:r>
          </a:p>
          <a:p>
            <a:r>
              <a:rPr lang="en-US" sz="2400" dirty="0"/>
              <a:t>Examples of improper storage containers include empty coffee cans, soda bottles or cans or cooking vessels.</a:t>
            </a:r>
            <a:endParaRPr lang="en-US" sz="2200" dirty="0">
              <a:solidFill>
                <a:schemeClr val="tx1"/>
              </a:solidFill>
            </a:endParaRPr>
          </a:p>
        </p:txBody>
      </p:sp>
    </p:spTree>
    <p:extLst>
      <p:ext uri="{BB962C8B-B14F-4D97-AF65-F5344CB8AC3E}">
        <p14:creationId xmlns:p14="http://schemas.microsoft.com/office/powerpoint/2010/main" val="3702972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Pesticide Storage</a:t>
            </a:r>
            <a:br>
              <a:rPr lang="en-US" dirty="0"/>
            </a:br>
            <a:r>
              <a:rPr lang="en-US" sz="2000" dirty="0">
                <a:solidFill>
                  <a:srgbClr val="FF0000"/>
                </a:solidFill>
              </a:rPr>
              <a:t>Containers Labeled/Closures 3CCR § 6676</a:t>
            </a:r>
          </a:p>
        </p:txBody>
      </p:sp>
      <p:sp>
        <p:nvSpPr>
          <p:cNvPr id="3" name="Content Placeholder 2"/>
          <p:cNvSpPr>
            <a:spLocks noGrp="1"/>
          </p:cNvSpPr>
          <p:nvPr>
            <p:ph idx="1"/>
          </p:nvPr>
        </p:nvSpPr>
        <p:spPr>
          <a:xfrm>
            <a:off x="1656304" y="1965960"/>
            <a:ext cx="4834759" cy="3993931"/>
          </a:xfrm>
        </p:spPr>
        <p:txBody>
          <a:bodyPr>
            <a:normAutofit/>
          </a:bodyPr>
          <a:lstStyle/>
          <a:p>
            <a:pPr marL="0" indent="0">
              <a:buNone/>
            </a:pPr>
            <a:r>
              <a:rPr lang="en-US" sz="2000" dirty="0"/>
              <a:t>Commercial pesticides must be kept in a secure (locked) location.</a:t>
            </a:r>
          </a:p>
          <a:p>
            <a:pPr marL="0" indent="0">
              <a:buNone/>
            </a:pPr>
            <a:r>
              <a:rPr lang="en-US" sz="2000" dirty="0"/>
              <a:t>If they have the signal word of “warning” or “danger”, signage must be posted visible at 25’ from the location or entrance where the materials are stored.</a:t>
            </a:r>
          </a:p>
        </p:txBody>
      </p:sp>
      <p:pic>
        <p:nvPicPr>
          <p:cNvPr id="4" name="Picture 3"/>
          <p:cNvPicPr>
            <a:picLocks noChangeAspect="1"/>
          </p:cNvPicPr>
          <p:nvPr/>
        </p:nvPicPr>
        <p:blipFill>
          <a:blip r:embed="rId2"/>
          <a:stretch>
            <a:fillRect/>
          </a:stretch>
        </p:blipFill>
        <p:spPr>
          <a:xfrm>
            <a:off x="7004367" y="1905000"/>
            <a:ext cx="4117154" cy="2984937"/>
          </a:xfrm>
          <a:prstGeom prst="rect">
            <a:avLst/>
          </a:prstGeom>
        </p:spPr>
      </p:pic>
    </p:spTree>
    <p:extLst>
      <p:ext uri="{BB962C8B-B14F-4D97-AF65-F5344CB8AC3E}">
        <p14:creationId xmlns:p14="http://schemas.microsoft.com/office/powerpoint/2010/main" val="3104752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Inspections and Enforcement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49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a:t>
            </a:r>
          </a:p>
        </p:txBody>
      </p:sp>
      <p:sp>
        <p:nvSpPr>
          <p:cNvPr id="3" name="Content Placeholder 2"/>
          <p:cNvSpPr>
            <a:spLocks noGrp="1"/>
          </p:cNvSpPr>
          <p:nvPr>
            <p:ph idx="1"/>
          </p:nvPr>
        </p:nvSpPr>
        <p:spPr>
          <a:xfrm>
            <a:off x="1143000" y="2057400"/>
            <a:ext cx="9872871" cy="3013364"/>
          </a:xfrm>
        </p:spPr>
        <p:txBody>
          <a:bodyPr/>
          <a:lstStyle/>
          <a:p>
            <a:r>
              <a:rPr lang="en-US" dirty="0"/>
              <a:t>DPR, county agricultural commissioners and their staff are authorized under state law to enforce those provisions of state laws (Food and Ag Code) and regulations (Ca Code of </a:t>
            </a:r>
            <a:r>
              <a:rPr lang="en-US" dirty="0" err="1"/>
              <a:t>Regs</a:t>
            </a:r>
            <a:r>
              <a:rPr lang="en-US" dirty="0"/>
              <a:t>) as they pertain to pesticide use and safety.</a:t>
            </a:r>
          </a:p>
          <a:p>
            <a:r>
              <a:rPr lang="en-US" dirty="0"/>
              <a:t>Includes inspection authority and investigation procedures, issuing permits, worker safety, groundwater protection and surface water protection.</a:t>
            </a:r>
          </a:p>
          <a:p>
            <a:r>
              <a:rPr lang="en-US" dirty="0"/>
              <a:t>The goal is compliance with state laws and regulations; enforcement actions range from written violation notice to fines being assessed, depending on the severity, frequency, and previous history of similar violation(s).</a:t>
            </a:r>
          </a:p>
        </p:txBody>
      </p:sp>
    </p:spTree>
    <p:extLst>
      <p:ext uri="{BB962C8B-B14F-4D97-AF65-F5344CB8AC3E}">
        <p14:creationId xmlns:p14="http://schemas.microsoft.com/office/powerpoint/2010/main" val="896763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 Ranges</a:t>
            </a:r>
            <a:endParaRPr lang="en-US" dirty="0"/>
          </a:p>
        </p:txBody>
      </p:sp>
      <p:sp>
        <p:nvSpPr>
          <p:cNvPr id="3" name="Content Placeholder 2"/>
          <p:cNvSpPr>
            <a:spLocks noGrp="1"/>
          </p:cNvSpPr>
          <p:nvPr>
            <p:ph idx="1"/>
          </p:nvPr>
        </p:nvSpPr>
        <p:spPr/>
        <p:txBody>
          <a:bodyPr/>
          <a:lstStyle/>
          <a:p>
            <a:pPr marL="45720" indent="0">
              <a:buNone/>
            </a:pPr>
            <a:r>
              <a:rPr lang="en-US" dirty="0" smtClean="0"/>
              <a:t>Fine ranges are outlined by FAC </a:t>
            </a:r>
            <a:r>
              <a:rPr lang="en-US" dirty="0" smtClean="0">
                <a:latin typeface="Calibri" panose="020F0502020204030204" pitchFamily="34" charset="0"/>
              </a:rPr>
              <a:t>12999.5</a:t>
            </a:r>
            <a:r>
              <a:rPr lang="en-US" dirty="0" smtClean="0"/>
              <a:t> and CCR </a:t>
            </a:r>
            <a:r>
              <a:rPr lang="en-US" dirty="0" smtClean="0">
                <a:latin typeface="Calibri" panose="020F0502020204030204" pitchFamily="34" charset="0"/>
              </a:rPr>
              <a:t>6130</a:t>
            </a:r>
            <a:r>
              <a:rPr lang="en-US" dirty="0" smtClean="0"/>
              <a:t>.  </a:t>
            </a:r>
          </a:p>
          <a:p>
            <a:pPr marL="45720" indent="0">
              <a:buNone/>
            </a:pPr>
            <a:r>
              <a:rPr lang="en-US" dirty="0" smtClean="0"/>
              <a:t>When determining the fine amount within the fine range, the commissioner uses relevant facts including the severity of actual or potential effects and the respondent’s compliance history.</a:t>
            </a:r>
          </a:p>
          <a:p>
            <a:endParaRPr lang="en-US" dirty="0"/>
          </a:p>
          <a:p>
            <a:r>
              <a:rPr lang="en-US" dirty="0" smtClean="0">
                <a:latin typeface="Calibri" panose="020F0502020204030204" pitchFamily="34" charset="0"/>
              </a:rPr>
              <a:t>Class C (Minor)  $50-$400 </a:t>
            </a:r>
          </a:p>
          <a:p>
            <a:r>
              <a:rPr lang="en-US" dirty="0" smtClean="0">
                <a:latin typeface="Calibri" panose="020F0502020204030204" pitchFamily="34" charset="0"/>
              </a:rPr>
              <a:t>Class B (Moderate)  $250 - $1,000</a:t>
            </a:r>
          </a:p>
          <a:p>
            <a:r>
              <a:rPr lang="en-US" dirty="0" smtClean="0">
                <a:latin typeface="Calibri" panose="020F0502020204030204" pitchFamily="34" charset="0"/>
              </a:rPr>
              <a:t>Class A (Serious)  $700 - $5,000</a:t>
            </a:r>
            <a:endParaRPr lang="en-US" dirty="0">
              <a:latin typeface="Calibri" panose="020F0502020204030204" pitchFamily="34" charset="0"/>
            </a:endParaRPr>
          </a:p>
        </p:txBody>
      </p:sp>
    </p:spTree>
    <p:extLst>
      <p:ext uri="{BB962C8B-B14F-4D97-AF65-F5344CB8AC3E}">
        <p14:creationId xmlns:p14="http://schemas.microsoft.com/office/powerpoint/2010/main" val="3661576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Inspections</a:t>
            </a:r>
          </a:p>
        </p:txBody>
      </p:sp>
      <p:sp>
        <p:nvSpPr>
          <p:cNvPr id="3" name="Content Placeholder 2"/>
          <p:cNvSpPr>
            <a:spLocks noGrp="1"/>
          </p:cNvSpPr>
          <p:nvPr>
            <p:ph idx="1"/>
          </p:nvPr>
        </p:nvSpPr>
        <p:spPr>
          <a:xfrm>
            <a:off x="2385391" y="1537252"/>
            <a:ext cx="9448799" cy="4678018"/>
          </a:xfrm>
        </p:spPr>
        <p:txBody>
          <a:bodyPr>
            <a:noAutofit/>
          </a:bodyPr>
          <a:lstStyle/>
          <a:p>
            <a:pPr marL="0" indent="0">
              <a:buNone/>
            </a:pPr>
            <a:r>
              <a:rPr lang="en-US" sz="2000" dirty="0"/>
              <a:t>Pesticide Use Monitoring Inspection </a:t>
            </a:r>
          </a:p>
          <a:p>
            <a:r>
              <a:rPr lang="en-US" dirty="0"/>
              <a:t>Can be mix/load and/or application</a:t>
            </a:r>
          </a:p>
          <a:p>
            <a:r>
              <a:rPr lang="en-US" dirty="0"/>
              <a:t>Used to determine handler and employer compliance with all applicable conditions of permit, pesticide labeling requirements, training, and worker safety;</a:t>
            </a:r>
          </a:p>
          <a:p>
            <a:r>
              <a:rPr lang="en-US" dirty="0"/>
              <a:t>Confirms whether the handler and employer are mitigating any possible hazard to persons, non-target animal, crops and property;  </a:t>
            </a:r>
          </a:p>
          <a:p>
            <a:r>
              <a:rPr lang="en-US" dirty="0"/>
              <a:t>Confirms ability to correctly identify the pesticide and to determine the compliance status of labeling requirements such as site, rate and handling precautions.</a:t>
            </a:r>
          </a:p>
          <a:p>
            <a:endParaRPr lang="en-US" dirty="0"/>
          </a:p>
          <a:p>
            <a:endParaRPr lang="en-US" dirty="0"/>
          </a:p>
        </p:txBody>
      </p:sp>
    </p:spTree>
    <p:extLst>
      <p:ext uri="{BB962C8B-B14F-4D97-AF65-F5344CB8AC3E}">
        <p14:creationId xmlns:p14="http://schemas.microsoft.com/office/powerpoint/2010/main" val="1302278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07" y="464312"/>
            <a:ext cx="8911687" cy="1280890"/>
          </a:xfrm>
        </p:spPr>
        <p:txBody>
          <a:bodyPr>
            <a:normAutofit/>
          </a:bodyPr>
          <a:lstStyle/>
          <a:p>
            <a:r>
              <a:rPr lang="en-US" sz="3100" dirty="0"/>
              <a:t>Inspections Pest Control Headquarters Inspection </a:t>
            </a:r>
            <a:r>
              <a:rPr lang="en-US" b="1" dirty="0"/>
              <a:t/>
            </a:r>
            <a:br>
              <a:rPr lang="en-US" b="1" dirty="0"/>
            </a:br>
            <a:endParaRPr lang="en-US" dirty="0"/>
          </a:p>
        </p:txBody>
      </p:sp>
      <p:sp>
        <p:nvSpPr>
          <p:cNvPr id="3" name="Content Placeholder 2"/>
          <p:cNvSpPr>
            <a:spLocks noGrp="1"/>
          </p:cNvSpPr>
          <p:nvPr>
            <p:ph idx="1"/>
          </p:nvPr>
        </p:nvSpPr>
        <p:spPr>
          <a:xfrm>
            <a:off x="1027107" y="1745202"/>
            <a:ext cx="9448799" cy="4310270"/>
          </a:xfrm>
        </p:spPr>
        <p:txBody>
          <a:bodyPr>
            <a:noAutofit/>
          </a:bodyPr>
          <a:lstStyle/>
          <a:p>
            <a:r>
              <a:rPr lang="en-US" dirty="0"/>
              <a:t>Confirm current OIN/permit, 3CCR § 6622</a:t>
            </a:r>
          </a:p>
          <a:p>
            <a:r>
              <a:rPr lang="en-US" dirty="0"/>
              <a:t>All permit related records retained for 2 years, 3CCR § 6623, 3CCR § 6626</a:t>
            </a:r>
          </a:p>
          <a:p>
            <a:r>
              <a:rPr lang="en-US" dirty="0"/>
              <a:t>Change / decontamination area (water, soap and single use towels),</a:t>
            </a:r>
          </a:p>
          <a:p>
            <a:r>
              <a:rPr lang="en-US" dirty="0"/>
              <a:t>Storage of PPE - (clean, good repair, employer responsible to clean and maintain), remains on property, not stored with pesticides</a:t>
            </a:r>
          </a:p>
          <a:p>
            <a:r>
              <a:rPr lang="en-US" dirty="0"/>
              <a:t>Pesticide storage – containers labeled, appropriate service containers, service container labeling, containers secured, signage posted if warning/danger,</a:t>
            </a:r>
          </a:p>
        </p:txBody>
      </p:sp>
    </p:spTree>
    <p:extLst>
      <p:ext uri="{BB962C8B-B14F-4D97-AF65-F5344CB8AC3E}">
        <p14:creationId xmlns:p14="http://schemas.microsoft.com/office/powerpoint/2010/main" val="2026331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dirty="0"/>
              <a:t>Pesticide Permits</a:t>
            </a:r>
          </a:p>
        </p:txBody>
      </p:sp>
    </p:spTree>
    <p:extLst>
      <p:ext uri="{BB962C8B-B14F-4D97-AF65-F5344CB8AC3E}">
        <p14:creationId xmlns:p14="http://schemas.microsoft.com/office/powerpoint/2010/main" val="244656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728" y="260553"/>
            <a:ext cx="8911687" cy="1280890"/>
          </a:xfrm>
        </p:spPr>
        <p:txBody>
          <a:bodyPr>
            <a:normAutofit/>
          </a:bodyPr>
          <a:lstStyle/>
          <a:p>
            <a:r>
              <a:rPr lang="en-US" sz="4400" dirty="0"/>
              <a:t>What is a pesticide?</a:t>
            </a:r>
          </a:p>
        </p:txBody>
      </p:sp>
      <p:sp>
        <p:nvSpPr>
          <p:cNvPr id="3" name="Content Placeholder 2"/>
          <p:cNvSpPr>
            <a:spLocks noGrp="1"/>
          </p:cNvSpPr>
          <p:nvPr>
            <p:ph idx="1"/>
          </p:nvPr>
        </p:nvSpPr>
        <p:spPr>
          <a:xfrm>
            <a:off x="2317072" y="1768348"/>
            <a:ext cx="5504462" cy="3465141"/>
          </a:xfrm>
        </p:spPr>
        <p:txBody>
          <a:bodyPr>
            <a:normAutofit/>
          </a:bodyPr>
          <a:lstStyle/>
          <a:p>
            <a:pPr marL="822325" lvl="1" indent="-457200">
              <a:buFont typeface="Wingdings" panose="05000000000000000000" pitchFamily="2" charset="2"/>
              <a:buChar char="Ø"/>
            </a:pPr>
            <a:r>
              <a:rPr lang="en-US" altLang="en-US" sz="2200" dirty="0">
                <a:solidFill>
                  <a:schemeClr val="accent6">
                    <a:lumMod val="75000"/>
                  </a:schemeClr>
                </a:solidFill>
              </a:rPr>
              <a:t>Pesticide is an umbrella term for all herbicides, rodenticides, </a:t>
            </a:r>
            <a:r>
              <a:rPr lang="en-US" altLang="en-US" sz="2200" dirty="0" err="1">
                <a:solidFill>
                  <a:schemeClr val="accent6">
                    <a:lumMod val="75000"/>
                  </a:schemeClr>
                </a:solidFill>
              </a:rPr>
              <a:t>miticides</a:t>
            </a:r>
            <a:r>
              <a:rPr lang="en-US" altLang="en-US" sz="2200" dirty="0">
                <a:solidFill>
                  <a:schemeClr val="accent6">
                    <a:lumMod val="75000"/>
                  </a:schemeClr>
                </a:solidFill>
              </a:rPr>
              <a:t>, fungicides, antimicrobials, etc.  </a:t>
            </a:r>
          </a:p>
          <a:p>
            <a:pPr marL="822325" lvl="1" indent="-457200">
              <a:buFont typeface="Wingdings" panose="05000000000000000000" pitchFamily="2" charset="2"/>
              <a:buChar char="Ø"/>
            </a:pPr>
            <a:r>
              <a:rPr lang="en-US" altLang="en-US" sz="2200" dirty="0">
                <a:solidFill>
                  <a:schemeClr val="accent6">
                    <a:lumMod val="75000"/>
                  </a:schemeClr>
                </a:solidFill>
              </a:rPr>
              <a:t>A pesticide is defined as anything used to mitigate a pest.</a:t>
            </a:r>
          </a:p>
          <a:p>
            <a:pPr marL="822325" lvl="1" indent="-457200">
              <a:buFont typeface="Wingdings" panose="05000000000000000000" pitchFamily="2" charset="2"/>
              <a:buChar char="Ø"/>
            </a:pPr>
            <a:r>
              <a:rPr lang="en-US" altLang="en-US" sz="2200" dirty="0">
                <a:solidFill>
                  <a:schemeClr val="accent6">
                    <a:lumMod val="75000"/>
                  </a:schemeClr>
                </a:solidFill>
              </a:rPr>
              <a:t>Pesticides are also used in organic agriculture.</a:t>
            </a:r>
          </a:p>
        </p:txBody>
      </p:sp>
      <p:pic>
        <p:nvPicPr>
          <p:cNvPr id="4" name="Picture 3"/>
          <p:cNvPicPr>
            <a:picLocks noChangeAspect="1"/>
          </p:cNvPicPr>
          <p:nvPr/>
        </p:nvPicPr>
        <p:blipFill>
          <a:blip r:embed="rId2"/>
          <a:stretch>
            <a:fillRect/>
          </a:stretch>
        </p:blipFill>
        <p:spPr>
          <a:xfrm>
            <a:off x="7821534" y="1768348"/>
            <a:ext cx="4048217" cy="3465141"/>
          </a:xfrm>
          <a:prstGeom prst="rect">
            <a:avLst/>
          </a:prstGeom>
        </p:spPr>
      </p:pic>
    </p:spTree>
    <p:extLst>
      <p:ext uri="{BB962C8B-B14F-4D97-AF65-F5344CB8AC3E}">
        <p14:creationId xmlns:p14="http://schemas.microsoft.com/office/powerpoint/2010/main" val="3658825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Pesticide Permits	</a:t>
            </a:r>
            <a:br>
              <a:rPr lang="en-US" dirty="0"/>
            </a:br>
            <a:r>
              <a:rPr lang="en-US" sz="2200" dirty="0">
                <a:solidFill>
                  <a:srgbClr val="FF0000"/>
                </a:solidFill>
              </a:rPr>
              <a:t>Operator Identification Number Obtained 3CCR § 6622</a:t>
            </a:r>
            <a:r>
              <a:rPr lang="en-US" b="1" dirty="0">
                <a:solidFill>
                  <a:srgbClr val="FF0000"/>
                </a:solidFill>
              </a:rPr>
              <a:t/>
            </a:r>
            <a:br>
              <a:rPr lang="en-US" b="1" dirty="0">
                <a:solidFill>
                  <a:srgbClr val="FF0000"/>
                </a:solidFill>
              </a:rPr>
            </a:br>
            <a:endParaRPr lang="en-US" dirty="0"/>
          </a:p>
        </p:txBody>
      </p:sp>
      <p:sp>
        <p:nvSpPr>
          <p:cNvPr id="3" name="Content Placeholder 2"/>
          <p:cNvSpPr>
            <a:spLocks noGrp="1"/>
          </p:cNvSpPr>
          <p:nvPr>
            <p:ph idx="1"/>
          </p:nvPr>
        </p:nvSpPr>
        <p:spPr>
          <a:xfrm>
            <a:off x="1143000" y="1716349"/>
            <a:ext cx="8826623" cy="3777622"/>
          </a:xfrm>
        </p:spPr>
        <p:txBody>
          <a:bodyPr>
            <a:normAutofit lnSpcReduction="10000"/>
          </a:bodyPr>
          <a:lstStyle/>
          <a:p>
            <a:r>
              <a:rPr lang="en-US" dirty="0">
                <a:solidFill>
                  <a:schemeClr val="tx2"/>
                </a:solidFill>
              </a:rPr>
              <a:t>Formally called operator identification number (OIN), commonly referred to a pesticide permits.</a:t>
            </a:r>
          </a:p>
          <a:p>
            <a:r>
              <a:rPr lang="en-US" dirty="0">
                <a:solidFill>
                  <a:schemeClr val="tx2"/>
                </a:solidFill>
              </a:rPr>
              <a:t>Obtained from each County Agriculture Commissioner for the county in which commodity is being grown.</a:t>
            </a:r>
          </a:p>
          <a:p>
            <a:r>
              <a:rPr lang="en-US" dirty="0">
                <a:solidFill>
                  <a:schemeClr val="tx2"/>
                </a:solidFill>
              </a:rPr>
              <a:t>Allows for CEQA equivalency review for sensitive sites such as hospitals, school sites, day care centers, beehives, and endangered species, and to apply permit conditions and limitations.</a:t>
            </a:r>
          </a:p>
          <a:p>
            <a:r>
              <a:rPr lang="en-US" dirty="0">
                <a:solidFill>
                  <a:schemeClr val="tx2"/>
                </a:solidFill>
              </a:rPr>
              <a:t>Allows for the purchase AND use of commercial-grade pesticides.</a:t>
            </a:r>
          </a:p>
          <a:p>
            <a:r>
              <a:rPr lang="en-US" dirty="0">
                <a:solidFill>
                  <a:schemeClr val="tx2"/>
                </a:solidFill>
              </a:rPr>
              <a:t>Expire on December 31 of each year and must be renewed.</a:t>
            </a:r>
          </a:p>
          <a:p>
            <a:r>
              <a:rPr lang="en-US" dirty="0">
                <a:solidFill>
                  <a:srgbClr val="FF0000"/>
                </a:solidFill>
              </a:rPr>
              <a:t>Must be obtained prior to the purchase and use of a pesticide.</a:t>
            </a:r>
          </a:p>
        </p:txBody>
      </p:sp>
    </p:spTree>
    <p:extLst>
      <p:ext uri="{BB962C8B-B14F-4D97-AF65-F5344CB8AC3E}">
        <p14:creationId xmlns:p14="http://schemas.microsoft.com/office/powerpoint/2010/main" val="2921039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757" y="290329"/>
            <a:ext cx="8911687" cy="1280890"/>
          </a:xfrm>
        </p:spPr>
        <p:txBody>
          <a:bodyPr>
            <a:normAutofit/>
          </a:bodyPr>
          <a:lstStyle/>
          <a:p>
            <a:r>
              <a:rPr lang="en-US" dirty="0"/>
              <a:t>Pesticide Record Keeping</a:t>
            </a:r>
            <a:br>
              <a:rPr lang="en-US" dirty="0"/>
            </a:br>
            <a:r>
              <a:rPr lang="en-US" sz="2000" dirty="0">
                <a:solidFill>
                  <a:srgbClr val="FF0000"/>
                </a:solidFill>
              </a:rPr>
              <a:t>Pesticide Use Records Available / 2 Years 3CCR § 6624</a:t>
            </a:r>
            <a:br>
              <a:rPr lang="en-US" sz="2000" dirty="0">
                <a:solidFill>
                  <a:srgbClr val="FF0000"/>
                </a:solidFill>
              </a:rPr>
            </a:br>
            <a:endParaRPr lang="en-US" sz="2000" dirty="0">
              <a:solidFill>
                <a:srgbClr val="FF0000"/>
              </a:solidFill>
            </a:endParaRPr>
          </a:p>
        </p:txBody>
      </p:sp>
      <p:sp>
        <p:nvSpPr>
          <p:cNvPr id="3" name="Content Placeholder 2"/>
          <p:cNvSpPr>
            <a:spLocks noGrp="1"/>
          </p:cNvSpPr>
          <p:nvPr>
            <p:ph idx="1"/>
          </p:nvPr>
        </p:nvSpPr>
        <p:spPr>
          <a:xfrm>
            <a:off x="662756" y="1689233"/>
            <a:ext cx="9946059" cy="4413726"/>
          </a:xfrm>
        </p:spPr>
        <p:txBody>
          <a:bodyPr>
            <a:noAutofit/>
          </a:bodyPr>
          <a:lstStyle/>
          <a:p>
            <a:pPr marL="0" indent="0">
              <a:buNone/>
            </a:pPr>
            <a:r>
              <a:rPr lang="en-US" sz="2000" dirty="0">
                <a:solidFill>
                  <a:schemeClr val="tx2"/>
                </a:solidFill>
              </a:rPr>
              <a:t>All pesticide applications must be recorded.  This includes pesticides with an EPA Reg. No. and FIFRA exempt 25(b) products.</a:t>
            </a:r>
          </a:p>
          <a:p>
            <a:r>
              <a:rPr lang="en-US" sz="2000" dirty="0">
                <a:solidFill>
                  <a:schemeClr val="tx2"/>
                </a:solidFill>
              </a:rPr>
              <a:t>Date and time of the application(s)</a:t>
            </a:r>
          </a:p>
          <a:p>
            <a:r>
              <a:rPr lang="en-US" sz="2000" dirty="0">
                <a:solidFill>
                  <a:schemeClr val="tx2"/>
                </a:solidFill>
              </a:rPr>
              <a:t>Site identification and commodity treated</a:t>
            </a:r>
          </a:p>
          <a:p>
            <a:r>
              <a:rPr lang="en-US" sz="2000" dirty="0">
                <a:solidFill>
                  <a:schemeClr val="tx2"/>
                </a:solidFill>
              </a:rPr>
              <a:t>Amount of commodity treated</a:t>
            </a:r>
          </a:p>
          <a:p>
            <a:r>
              <a:rPr lang="en-US" sz="2000" dirty="0">
                <a:solidFill>
                  <a:schemeClr val="tx2"/>
                </a:solidFill>
              </a:rPr>
              <a:t>Name of pesticide, US EPA registration number or FIFRA exempt 25(b), or if an adjuvant, the California registration number.</a:t>
            </a:r>
          </a:p>
          <a:p>
            <a:r>
              <a:rPr lang="en-US" sz="2000" dirty="0">
                <a:solidFill>
                  <a:schemeClr val="tx2"/>
                </a:solidFill>
              </a:rPr>
              <a:t>Amount of product (s) used</a:t>
            </a:r>
          </a:p>
          <a:p>
            <a:r>
              <a:rPr lang="en-US" sz="2000" dirty="0">
                <a:solidFill>
                  <a:schemeClr val="tx2"/>
                </a:solidFill>
              </a:rPr>
              <a:t>Must be kept for 2 years</a:t>
            </a:r>
          </a:p>
          <a:p>
            <a:pPr marL="0" indent="0">
              <a:buNone/>
            </a:pPr>
            <a:r>
              <a:rPr lang="en-US" sz="2000" dirty="0">
                <a:solidFill>
                  <a:schemeClr val="tx2"/>
                </a:solidFill>
              </a:rPr>
              <a:t>This can be kept as a log or spreadsheet</a:t>
            </a:r>
          </a:p>
        </p:txBody>
      </p:sp>
    </p:spTree>
    <p:extLst>
      <p:ext uri="{BB962C8B-B14F-4D97-AF65-F5344CB8AC3E}">
        <p14:creationId xmlns:p14="http://schemas.microsoft.com/office/powerpoint/2010/main" val="3519838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757" y="290329"/>
            <a:ext cx="8911687" cy="1280890"/>
          </a:xfrm>
        </p:spPr>
        <p:txBody>
          <a:bodyPr>
            <a:normAutofit/>
          </a:bodyPr>
          <a:lstStyle/>
          <a:p>
            <a:r>
              <a:rPr lang="en-US" dirty="0"/>
              <a:t>Pesticide Use Reporting</a:t>
            </a:r>
            <a:br>
              <a:rPr lang="en-US" dirty="0"/>
            </a:br>
            <a:r>
              <a:rPr lang="en-US" sz="2000" dirty="0">
                <a:solidFill>
                  <a:srgbClr val="FF0000"/>
                </a:solidFill>
              </a:rPr>
              <a:t>Pesticide Use Reports Submitted 3CCR § 6626 /6627</a:t>
            </a:r>
          </a:p>
        </p:txBody>
      </p:sp>
      <p:sp>
        <p:nvSpPr>
          <p:cNvPr id="3" name="Content Placeholder 2"/>
          <p:cNvSpPr>
            <a:spLocks noGrp="1"/>
          </p:cNvSpPr>
          <p:nvPr>
            <p:ph idx="1"/>
          </p:nvPr>
        </p:nvSpPr>
        <p:spPr>
          <a:xfrm>
            <a:off x="662757" y="1689233"/>
            <a:ext cx="8915400" cy="4413726"/>
          </a:xfrm>
        </p:spPr>
        <p:txBody>
          <a:bodyPr>
            <a:noAutofit/>
          </a:bodyPr>
          <a:lstStyle/>
          <a:p>
            <a:pPr marL="0" indent="0">
              <a:buNone/>
            </a:pPr>
            <a:r>
              <a:rPr lang="en-US" sz="2000" dirty="0">
                <a:solidFill>
                  <a:schemeClr val="tx2"/>
                </a:solidFill>
              </a:rPr>
              <a:t>Pesticide reporting for </a:t>
            </a:r>
            <a:r>
              <a:rPr lang="en-US" sz="2000" b="1" dirty="0">
                <a:solidFill>
                  <a:schemeClr val="tx2"/>
                </a:solidFill>
              </a:rPr>
              <a:t>EPA Registered Pesticides</a:t>
            </a:r>
            <a:r>
              <a:rPr lang="en-US" sz="2000" dirty="0">
                <a:solidFill>
                  <a:schemeClr val="tx2"/>
                </a:solidFill>
              </a:rPr>
              <a:t> is performed on a monthly basis to the county agricultural commissioner.  </a:t>
            </a:r>
          </a:p>
          <a:p>
            <a:pPr marL="0" indent="0">
              <a:buNone/>
            </a:pPr>
            <a:r>
              <a:rPr lang="en-US" sz="2000" dirty="0">
                <a:solidFill>
                  <a:schemeClr val="tx2"/>
                </a:solidFill>
              </a:rPr>
              <a:t>Reports must include all of the information kept on the previous page.</a:t>
            </a:r>
          </a:p>
          <a:p>
            <a:r>
              <a:rPr lang="en-US" sz="2000" dirty="0">
                <a:solidFill>
                  <a:schemeClr val="tx2"/>
                </a:solidFill>
              </a:rPr>
              <a:t>Reports are due by the 10</a:t>
            </a:r>
            <a:r>
              <a:rPr lang="en-US" sz="2000" baseline="30000" dirty="0">
                <a:solidFill>
                  <a:schemeClr val="tx2"/>
                </a:solidFill>
              </a:rPr>
              <a:t>th</a:t>
            </a:r>
            <a:r>
              <a:rPr lang="en-US" sz="2000" dirty="0">
                <a:solidFill>
                  <a:schemeClr val="tx2"/>
                </a:solidFill>
              </a:rPr>
              <a:t> day of the month following the applications.</a:t>
            </a:r>
          </a:p>
          <a:p>
            <a:r>
              <a:rPr lang="en-US" sz="2000" dirty="0">
                <a:solidFill>
                  <a:schemeClr val="tx2"/>
                </a:solidFill>
              </a:rPr>
              <a:t>Must be kept for 2 years</a:t>
            </a:r>
          </a:p>
          <a:p>
            <a:pPr marL="0" indent="0">
              <a:buNone/>
            </a:pPr>
            <a:endParaRPr lang="en-US" sz="2000" dirty="0">
              <a:solidFill>
                <a:schemeClr val="tx2"/>
              </a:solidFill>
            </a:endParaRPr>
          </a:p>
          <a:p>
            <a:pPr marL="0" indent="0">
              <a:buNone/>
            </a:pPr>
            <a:r>
              <a:rPr lang="en-US" sz="2000" dirty="0">
                <a:solidFill>
                  <a:schemeClr val="tx2"/>
                </a:solidFill>
              </a:rPr>
              <a:t>Reports can be made via paper forms (provided by the ag commissioner) or online (must have a login).</a:t>
            </a:r>
          </a:p>
        </p:txBody>
      </p:sp>
    </p:spTree>
    <p:extLst>
      <p:ext uri="{BB962C8B-B14F-4D97-AF65-F5344CB8AC3E}">
        <p14:creationId xmlns:p14="http://schemas.microsoft.com/office/powerpoint/2010/main" val="3816537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4748" y="298712"/>
            <a:ext cx="8598040" cy="6325103"/>
          </a:xfrm>
          <a:prstGeom prst="rect">
            <a:avLst/>
          </a:prstGeom>
        </p:spPr>
      </p:pic>
    </p:spTree>
    <p:extLst>
      <p:ext uri="{BB962C8B-B14F-4D97-AF65-F5344CB8AC3E}">
        <p14:creationId xmlns:p14="http://schemas.microsoft.com/office/powerpoint/2010/main" val="3054865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a:xfrm>
            <a:off x="1248109" y="1794514"/>
            <a:ext cx="9665302" cy="4303139"/>
          </a:xfrm>
        </p:spPr>
        <p:txBody>
          <a:bodyPr/>
          <a:lstStyle/>
          <a:p>
            <a:r>
              <a:rPr lang="en-US" dirty="0"/>
              <a:t>Must have a pesticide permit from our office prior to making a pesticide application; make monthly reports for all applications.</a:t>
            </a:r>
          </a:p>
          <a:p>
            <a:r>
              <a:rPr lang="en-US" dirty="0" smtClean="0"/>
              <a:t>Maintain </a:t>
            </a:r>
            <a:r>
              <a:rPr lang="en-US" dirty="0"/>
              <a:t>necessary hazard communication documents.</a:t>
            </a:r>
          </a:p>
          <a:p>
            <a:r>
              <a:rPr lang="en-US" dirty="0"/>
              <a:t>Maintain all pesticide records, report all EPA Reg. usage.</a:t>
            </a:r>
          </a:p>
          <a:p>
            <a:r>
              <a:rPr lang="en-US" dirty="0"/>
              <a:t>Provide and maintain all necessary PPE and decontamination facilities.</a:t>
            </a:r>
          </a:p>
          <a:p>
            <a:r>
              <a:rPr lang="en-US" dirty="0"/>
              <a:t>Follow the label!</a:t>
            </a:r>
          </a:p>
          <a:p>
            <a:pPr marL="0" indent="0">
              <a:buNone/>
            </a:pPr>
            <a:endParaRPr lang="en-US" dirty="0"/>
          </a:p>
        </p:txBody>
      </p:sp>
    </p:spTree>
    <p:extLst>
      <p:ext uri="{BB962C8B-B14F-4D97-AF65-F5344CB8AC3E}">
        <p14:creationId xmlns:p14="http://schemas.microsoft.com/office/powerpoint/2010/main" val="1790633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Nevada County Department of Agriculture</a:t>
            </a:r>
          </a:p>
        </p:txBody>
      </p:sp>
      <p:sp>
        <p:nvSpPr>
          <p:cNvPr id="3" name="Content Placeholder 2"/>
          <p:cNvSpPr>
            <a:spLocks noGrp="1"/>
          </p:cNvSpPr>
          <p:nvPr>
            <p:ph idx="1"/>
          </p:nvPr>
        </p:nvSpPr>
        <p:spPr/>
        <p:txBody>
          <a:bodyPr/>
          <a:lstStyle/>
          <a:p>
            <a:pPr marL="0" indent="0">
              <a:buNone/>
            </a:pPr>
            <a:r>
              <a:rPr lang="en-US" dirty="0"/>
              <a:t>530-470-2690</a:t>
            </a:r>
          </a:p>
          <a:p>
            <a:pPr marL="0" indent="0">
              <a:buNone/>
            </a:pPr>
            <a:r>
              <a:rPr lang="en-US" dirty="0">
                <a:hlinkClick r:id="rId2"/>
              </a:rPr>
              <a:t>agdept@co.nevada.ca.us</a:t>
            </a:r>
            <a:endParaRPr lang="en-US" dirty="0"/>
          </a:p>
          <a:p>
            <a:pPr marL="0" indent="0">
              <a:buNone/>
            </a:pPr>
            <a:endParaRPr lang="en-US" dirty="0"/>
          </a:p>
          <a:p>
            <a:pPr marL="0" indent="0">
              <a:buNone/>
            </a:pPr>
            <a:r>
              <a:rPr lang="en-US" dirty="0"/>
              <a:t>950 Maidu Ave #170</a:t>
            </a:r>
          </a:p>
          <a:p>
            <a:pPr marL="0" indent="0">
              <a:buNone/>
            </a:pPr>
            <a:r>
              <a:rPr lang="en-US" dirty="0"/>
              <a:t>Nevada City, CA 95959</a:t>
            </a:r>
          </a:p>
          <a:p>
            <a:pPr marL="0" indent="0">
              <a:buNone/>
            </a:pPr>
            <a:endParaRPr lang="en-US" dirty="0"/>
          </a:p>
        </p:txBody>
      </p:sp>
    </p:spTree>
    <p:extLst>
      <p:ext uri="{BB962C8B-B14F-4D97-AF65-F5344CB8AC3E}">
        <p14:creationId xmlns:p14="http://schemas.microsoft.com/office/powerpoint/2010/main" val="467133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Employees, pesticides and cannabis</a:t>
            </a:r>
          </a:p>
        </p:txBody>
      </p:sp>
      <p:sp>
        <p:nvSpPr>
          <p:cNvPr id="3" name="Subtitle 2"/>
          <p:cNvSpPr>
            <a:spLocks noGrp="1"/>
          </p:cNvSpPr>
          <p:nvPr>
            <p:ph type="subTitle" idx="1"/>
          </p:nvPr>
        </p:nvSpPr>
        <p:spPr/>
        <p:txBody>
          <a:bodyPr/>
          <a:lstStyle/>
          <a:p>
            <a:r>
              <a:rPr lang="en-US" dirty="0"/>
              <a:t>An overview of pesticide safety for commercial </a:t>
            </a:r>
          </a:p>
          <a:p>
            <a:r>
              <a:rPr lang="en-US" dirty="0"/>
              <a:t>operations with employees.</a:t>
            </a:r>
          </a:p>
        </p:txBody>
      </p:sp>
    </p:spTree>
    <p:extLst>
      <p:ext uri="{BB962C8B-B14F-4D97-AF65-F5344CB8AC3E}">
        <p14:creationId xmlns:p14="http://schemas.microsoft.com/office/powerpoint/2010/main" val="3148239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168012"/>
            <a:ext cx="8915400" cy="3743209"/>
          </a:xfrm>
        </p:spPr>
        <p:txBody>
          <a:bodyPr/>
          <a:lstStyle/>
          <a:p>
            <a:r>
              <a:rPr lang="en-US" sz="2800" dirty="0"/>
              <a:t>Pesticides</a:t>
            </a:r>
          </a:p>
          <a:p>
            <a:r>
              <a:rPr lang="en-US" sz="2800" dirty="0"/>
              <a:t>Worker Safety</a:t>
            </a:r>
          </a:p>
          <a:p>
            <a:r>
              <a:rPr lang="en-US" sz="2800" dirty="0"/>
              <a:t>Hazard Communication</a:t>
            </a:r>
          </a:p>
          <a:p>
            <a:r>
              <a:rPr lang="en-US" sz="2800" dirty="0"/>
              <a:t>Employee Training</a:t>
            </a:r>
          </a:p>
          <a:p>
            <a:r>
              <a:rPr lang="en-US" sz="2800" dirty="0"/>
              <a:t>Inspections</a:t>
            </a:r>
          </a:p>
          <a:p>
            <a:endParaRPr lang="en-US" dirty="0"/>
          </a:p>
        </p:txBody>
      </p:sp>
      <p:sp>
        <p:nvSpPr>
          <p:cNvPr id="4" name="Title 1"/>
          <p:cNvSpPr txBox="1">
            <a:spLocks/>
          </p:cNvSpPr>
          <p:nvPr/>
        </p:nvSpPr>
        <p:spPr>
          <a:xfrm>
            <a:off x="2471226" y="712157"/>
            <a:ext cx="8915399" cy="11313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Pesticides and Cannabis</a:t>
            </a:r>
          </a:p>
        </p:txBody>
      </p:sp>
    </p:spTree>
    <p:extLst>
      <p:ext uri="{BB962C8B-B14F-4D97-AF65-F5344CB8AC3E}">
        <p14:creationId xmlns:p14="http://schemas.microsoft.com/office/powerpoint/2010/main" val="1515914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253" y="511817"/>
            <a:ext cx="9361192" cy="1280890"/>
          </a:xfrm>
        </p:spPr>
        <p:txBody>
          <a:bodyPr>
            <a:normAutofit fontScale="90000"/>
          </a:bodyPr>
          <a:lstStyle/>
          <a:p>
            <a:r>
              <a:rPr lang="en-US" sz="4400" dirty="0"/>
              <a:t>Role of California Ag Commissioners (CAC’s)</a:t>
            </a:r>
          </a:p>
        </p:txBody>
      </p:sp>
      <p:sp>
        <p:nvSpPr>
          <p:cNvPr id="3" name="Content Placeholder 2"/>
          <p:cNvSpPr>
            <a:spLocks noGrp="1"/>
          </p:cNvSpPr>
          <p:nvPr>
            <p:ph idx="1"/>
          </p:nvPr>
        </p:nvSpPr>
        <p:spPr>
          <a:xfrm>
            <a:off x="2228296" y="1792707"/>
            <a:ext cx="6171924" cy="4197276"/>
          </a:xfrm>
        </p:spPr>
        <p:txBody>
          <a:bodyPr>
            <a:normAutofit/>
          </a:bodyPr>
          <a:lstStyle/>
          <a:p>
            <a:r>
              <a:rPr lang="en-US" i="1" dirty="0">
                <a:solidFill>
                  <a:schemeClr val="tx1"/>
                </a:solidFill>
              </a:rPr>
              <a:t>Performing inspections, compliance monitoring, and compliance assistance that focus on protecting pesticide applicators and workers</a:t>
            </a:r>
          </a:p>
          <a:p>
            <a:r>
              <a:rPr lang="en-US" i="1" dirty="0">
                <a:solidFill>
                  <a:schemeClr val="tx1"/>
                </a:solidFill>
              </a:rPr>
              <a:t>Investigating all priority incidents and illnesses</a:t>
            </a:r>
          </a:p>
          <a:p>
            <a:r>
              <a:rPr lang="en-US" i="1" dirty="0">
                <a:solidFill>
                  <a:schemeClr val="tx1"/>
                </a:solidFill>
              </a:rPr>
              <a:t>Issuing CEQA-compliant pesticide permits</a:t>
            </a:r>
          </a:p>
          <a:p>
            <a:r>
              <a:rPr lang="en-US" i="1" dirty="0">
                <a:solidFill>
                  <a:schemeClr val="tx1"/>
                </a:solidFill>
              </a:rPr>
              <a:t>Enforcing the requirements of pesticide product labeling and ensuring safe use.</a:t>
            </a:r>
          </a:p>
          <a:p>
            <a:pPr marL="365125" lvl="1" indent="0">
              <a:buNone/>
            </a:pPr>
            <a:endParaRPr lang="en-US" altLang="en-US" sz="2200" dirty="0">
              <a:solidFill>
                <a:srgbClr val="FF0000"/>
              </a:solidFill>
            </a:endParaRPr>
          </a:p>
          <a:p>
            <a:pPr marL="365125" lvl="1" indent="0">
              <a:buNone/>
            </a:pPr>
            <a:r>
              <a:rPr lang="en-US" altLang="en-US" sz="2200" dirty="0">
                <a:solidFill>
                  <a:srgbClr val="FF0000"/>
                </a:solidFill>
              </a:rPr>
              <a:t>The authority to perform these activities is defined in the Food and Ag Code (FAC) and California Code of Regulations (CCR).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174" y="1792707"/>
            <a:ext cx="2584484" cy="388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717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dirty="0"/>
              <a:t>Worker Safety</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194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528" y="355406"/>
            <a:ext cx="8911687" cy="1280890"/>
          </a:xfrm>
        </p:spPr>
        <p:txBody>
          <a:bodyPr>
            <a:normAutofit/>
          </a:bodyPr>
          <a:lstStyle/>
          <a:p>
            <a:r>
              <a:rPr lang="en-US" sz="4400" dirty="0"/>
              <a:t>Some misconceptions</a:t>
            </a:r>
          </a:p>
        </p:txBody>
      </p:sp>
      <p:sp>
        <p:nvSpPr>
          <p:cNvPr id="3" name="Content Placeholder 2"/>
          <p:cNvSpPr>
            <a:spLocks noGrp="1"/>
          </p:cNvSpPr>
          <p:nvPr>
            <p:ph idx="1"/>
          </p:nvPr>
        </p:nvSpPr>
        <p:spPr>
          <a:xfrm>
            <a:off x="1723528" y="1636296"/>
            <a:ext cx="8057322" cy="4233585"/>
          </a:xfrm>
        </p:spPr>
        <p:txBody>
          <a:bodyPr>
            <a:normAutofit/>
          </a:bodyPr>
          <a:lstStyle/>
          <a:p>
            <a:pPr>
              <a:buFont typeface="Wingdings" panose="05000000000000000000" pitchFamily="2" charset="2"/>
              <a:buChar char="Ø"/>
            </a:pPr>
            <a:r>
              <a:rPr lang="en-US" sz="2000" dirty="0">
                <a:solidFill>
                  <a:schemeClr val="accent6">
                    <a:lumMod val="75000"/>
                  </a:schemeClr>
                </a:solidFill>
              </a:rPr>
              <a:t>Organic does not equal lack of pesticide use.</a:t>
            </a:r>
          </a:p>
          <a:p>
            <a:pPr>
              <a:buFont typeface="Wingdings" panose="05000000000000000000" pitchFamily="2" charset="2"/>
              <a:buChar char="Ø"/>
            </a:pPr>
            <a:r>
              <a:rPr lang="en-US" sz="2000" dirty="0">
                <a:solidFill>
                  <a:schemeClr val="accent6">
                    <a:lumMod val="75000"/>
                  </a:schemeClr>
                </a:solidFill>
              </a:rPr>
              <a:t>“Home </a:t>
            </a:r>
            <a:r>
              <a:rPr lang="en-US" sz="2000" dirty="0" smtClean="0">
                <a:solidFill>
                  <a:schemeClr val="accent6">
                    <a:lumMod val="75000"/>
                  </a:schemeClr>
                </a:solidFill>
              </a:rPr>
              <a:t>use only” </a:t>
            </a:r>
            <a:r>
              <a:rPr lang="en-US" sz="2000" dirty="0">
                <a:solidFill>
                  <a:schemeClr val="accent6">
                    <a:lumMod val="75000"/>
                  </a:schemeClr>
                </a:solidFill>
              </a:rPr>
              <a:t>products available at most garden centers and hardware stores cannot be used in the production of </a:t>
            </a:r>
            <a:r>
              <a:rPr lang="en-US" sz="2000" dirty="0" smtClean="0">
                <a:solidFill>
                  <a:schemeClr val="accent6">
                    <a:lumMod val="75000"/>
                  </a:schemeClr>
                </a:solidFill>
              </a:rPr>
              <a:t>a commercial agricultural </a:t>
            </a:r>
            <a:r>
              <a:rPr lang="en-US" sz="2000" dirty="0">
                <a:solidFill>
                  <a:schemeClr val="accent6">
                    <a:lumMod val="75000"/>
                  </a:schemeClr>
                </a:solidFill>
              </a:rPr>
              <a:t>commodity.</a:t>
            </a:r>
          </a:p>
          <a:p>
            <a:pPr marL="342900" lvl="1" indent="-342900">
              <a:buFont typeface="Wingdings" panose="05000000000000000000" pitchFamily="2" charset="2"/>
              <a:buChar char="Ø"/>
            </a:pPr>
            <a:endParaRPr lang="en-US" altLang="en-US" sz="2000" dirty="0">
              <a:solidFill>
                <a:schemeClr val="accent6">
                  <a:lumMod val="75000"/>
                </a:schemeClr>
              </a:solidFill>
            </a:endParaRPr>
          </a:p>
          <a:p>
            <a:pPr marL="342900" lvl="1" indent="-342900">
              <a:buFont typeface="Wingdings" panose="05000000000000000000" pitchFamily="2" charset="2"/>
              <a:buChar char="Ø"/>
            </a:pPr>
            <a:r>
              <a:rPr lang="en-US" altLang="en-US" sz="2000" dirty="0">
                <a:solidFill>
                  <a:schemeClr val="accent6">
                    <a:lumMod val="75000"/>
                  </a:schemeClr>
                </a:solidFill>
              </a:rPr>
              <a:t>Homemade remedies are still pesticides and subject to FIFRA. </a:t>
            </a:r>
          </a:p>
          <a:p>
            <a:pPr marL="342900" lvl="1" indent="-342900">
              <a:buFont typeface="Wingdings" panose="05000000000000000000" pitchFamily="2" charset="2"/>
              <a:buChar char="Ø"/>
            </a:pPr>
            <a:endParaRPr lang="en-US" altLang="en-US" sz="2000" dirty="0">
              <a:solidFill>
                <a:schemeClr val="accent6">
                  <a:lumMod val="75000"/>
                </a:schemeClr>
              </a:solidFill>
            </a:endParaRPr>
          </a:p>
          <a:p>
            <a:pPr marL="0" lvl="1" indent="0">
              <a:buNone/>
            </a:pPr>
            <a:r>
              <a:rPr lang="en-US" altLang="en-US" sz="2000" dirty="0">
                <a:solidFill>
                  <a:schemeClr val="accent6">
                    <a:lumMod val="75000"/>
                  </a:schemeClr>
                </a:solidFill>
              </a:rPr>
              <a:t>Anything used as a pesticide falls under FIFRA, and needs to have a label to determine correct use.  Common household products like soap or vinegar do not have a pesticide label, so any use of such a product to control pests is an off-label use and a violation.</a:t>
            </a:r>
          </a:p>
        </p:txBody>
      </p:sp>
    </p:spTree>
    <p:extLst>
      <p:ext uri="{BB962C8B-B14F-4D97-AF65-F5344CB8AC3E}">
        <p14:creationId xmlns:p14="http://schemas.microsoft.com/office/powerpoint/2010/main" val="2476933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1484243"/>
          </a:xfrm>
        </p:spPr>
        <p:txBody>
          <a:bodyPr/>
          <a:lstStyle/>
          <a:p>
            <a:r>
              <a:rPr lang="en-US" dirty="0"/>
              <a:t>Worker Safety Program</a:t>
            </a:r>
          </a:p>
        </p:txBody>
      </p:sp>
      <p:sp>
        <p:nvSpPr>
          <p:cNvPr id="3" name="Text Placeholder 2"/>
          <p:cNvSpPr>
            <a:spLocks noGrp="1"/>
          </p:cNvSpPr>
          <p:nvPr>
            <p:ph type="body" idx="1"/>
          </p:nvPr>
        </p:nvSpPr>
        <p:spPr>
          <a:xfrm>
            <a:off x="2347474" y="2093843"/>
            <a:ext cx="8915399" cy="3816067"/>
          </a:xfrm>
        </p:spPr>
        <p:txBody>
          <a:bodyPr>
            <a:normAutofit/>
          </a:bodyPr>
          <a:lstStyle/>
          <a:p>
            <a:r>
              <a:rPr lang="en-US" sz="2200" dirty="0"/>
              <a:t>Designed to reduce the risk of pesticide poisonings and injuries among pesticide handlers and other agricultural workers.</a:t>
            </a:r>
          </a:p>
          <a:p>
            <a:pPr marL="342900" indent="-342900">
              <a:buFont typeface="Arial" panose="020B0604020202020204" pitchFamily="34" charset="0"/>
              <a:buChar char="•"/>
            </a:pPr>
            <a:r>
              <a:rPr lang="en-US" sz="2200" dirty="0"/>
              <a:t>Worker Protection Standard</a:t>
            </a:r>
          </a:p>
          <a:p>
            <a:pPr marL="342900" indent="-342900">
              <a:buFont typeface="Arial" panose="020B0604020202020204" pitchFamily="34" charset="0"/>
              <a:buChar char="•"/>
            </a:pPr>
            <a:r>
              <a:rPr lang="en-US" sz="2200" dirty="0"/>
              <a:t>Hazard Communication</a:t>
            </a:r>
          </a:p>
          <a:p>
            <a:pPr marL="342900" indent="-342900">
              <a:buFont typeface="Arial" panose="020B0604020202020204" pitchFamily="34" charset="0"/>
              <a:buChar char="•"/>
            </a:pPr>
            <a:r>
              <a:rPr lang="en-US" sz="2200" dirty="0"/>
              <a:t>Training</a:t>
            </a:r>
          </a:p>
          <a:p>
            <a:pPr marL="342900" indent="-342900">
              <a:buFont typeface="Arial" panose="020B0604020202020204" pitchFamily="34" charset="0"/>
              <a:buChar char="•"/>
            </a:pPr>
            <a:r>
              <a:rPr lang="en-US" sz="2200" dirty="0"/>
              <a:t>Personal protective equipment (PPE)</a:t>
            </a:r>
          </a:p>
          <a:p>
            <a:pPr marL="342900" indent="-342900">
              <a:buFont typeface="Arial" panose="020B0604020202020204" pitchFamily="34" charset="0"/>
              <a:buChar char="•"/>
            </a:pPr>
            <a:r>
              <a:rPr lang="en-US" sz="2200" dirty="0"/>
              <a:t>Restricted Entry Intervals (REI)</a:t>
            </a:r>
          </a:p>
          <a:p>
            <a:pPr marL="342900" indent="-342900">
              <a:buFont typeface="Arial" panose="020B0604020202020204" pitchFamily="34" charset="0"/>
              <a:buChar char="•"/>
            </a:pPr>
            <a:r>
              <a:rPr lang="en-US" sz="2200" dirty="0"/>
              <a:t>Outreach</a:t>
            </a:r>
          </a:p>
        </p:txBody>
      </p:sp>
      <p:pic>
        <p:nvPicPr>
          <p:cNvPr id="4" name="Picture 3"/>
          <p:cNvPicPr>
            <a:picLocks noChangeAspect="1"/>
          </p:cNvPicPr>
          <p:nvPr/>
        </p:nvPicPr>
        <p:blipFill>
          <a:blip r:embed="rId2"/>
          <a:stretch>
            <a:fillRect/>
          </a:stretch>
        </p:blipFill>
        <p:spPr>
          <a:xfrm>
            <a:off x="7840938" y="3296963"/>
            <a:ext cx="3680477" cy="2357601"/>
          </a:xfrm>
          <a:prstGeom prst="rect">
            <a:avLst/>
          </a:prstGeom>
        </p:spPr>
      </p:pic>
    </p:spTree>
    <p:extLst>
      <p:ext uri="{BB962C8B-B14F-4D97-AF65-F5344CB8AC3E}">
        <p14:creationId xmlns:p14="http://schemas.microsoft.com/office/powerpoint/2010/main" val="1199668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Emergency Medical Care Planned 3CCR § 6726/6766</a:t>
            </a:r>
          </a:p>
        </p:txBody>
      </p:sp>
      <p:sp>
        <p:nvSpPr>
          <p:cNvPr id="5" name="Content Placeholder 4"/>
          <p:cNvSpPr>
            <a:spLocks noGrp="1"/>
          </p:cNvSpPr>
          <p:nvPr>
            <p:ph idx="1"/>
          </p:nvPr>
        </p:nvSpPr>
        <p:spPr/>
        <p:txBody>
          <a:bodyPr>
            <a:normAutofit lnSpcReduction="10000"/>
          </a:bodyPr>
          <a:lstStyle/>
          <a:p>
            <a:r>
              <a:rPr lang="en-US" dirty="0"/>
              <a:t>For handlers and employees who enter treated fields/greenhouses, emergency medical care shall be planned for in advance. The employer shall locate and inform handler of the name and location of the facility. The name, address, and phone number shall be posted at the work site or work vehicle if there is no designated work site. </a:t>
            </a:r>
          </a:p>
          <a:p>
            <a:r>
              <a:rPr lang="en-US" dirty="0"/>
              <a:t>The local poison control center’s number, supervisor’s name with no additional information, or displaying “Call 9-1-1 in the case of Emergency”, is not acceptable.</a:t>
            </a:r>
          </a:p>
          <a:p>
            <a:r>
              <a:rPr lang="en-US" dirty="0"/>
              <a:t>For commercial production of an agricultural commodity, the employer shall provide to medical personnel treating the employee with the following:  Copies the Safety Data Sheet(s), the product name(s), U.S. Environmental Protection Agency registration number(s), and active ingredient(s) for each pesticide product. </a:t>
            </a:r>
          </a:p>
        </p:txBody>
      </p:sp>
    </p:spTree>
    <p:extLst>
      <p:ext uri="{BB962C8B-B14F-4D97-AF65-F5344CB8AC3E}">
        <p14:creationId xmlns:p14="http://schemas.microsoft.com/office/powerpoint/2010/main" val="963075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711" y="414790"/>
            <a:ext cx="8911687" cy="1280890"/>
          </a:xfrm>
        </p:spPr>
        <p:txBody>
          <a:bodyPr>
            <a:normAutofit/>
          </a:bodyPr>
          <a:lstStyle/>
          <a:p>
            <a:r>
              <a:rPr lang="en-US" sz="4400" dirty="0"/>
              <a:t>Personal Protective Equipment</a:t>
            </a:r>
          </a:p>
        </p:txBody>
      </p:sp>
      <p:sp>
        <p:nvSpPr>
          <p:cNvPr id="5" name="Content Placeholder 4"/>
          <p:cNvSpPr>
            <a:spLocks noGrp="1"/>
          </p:cNvSpPr>
          <p:nvPr>
            <p:ph idx="1"/>
          </p:nvPr>
        </p:nvSpPr>
        <p:spPr>
          <a:xfrm>
            <a:off x="2186610" y="1607419"/>
            <a:ext cx="5565912" cy="4433944"/>
          </a:xfrm>
        </p:spPr>
        <p:txBody>
          <a:bodyPr>
            <a:normAutofit/>
          </a:bodyPr>
          <a:lstStyle/>
          <a:p>
            <a:pPr marL="0" indent="0">
              <a:buNone/>
            </a:pPr>
            <a:r>
              <a:rPr lang="en-US" sz="2200" dirty="0">
                <a:solidFill>
                  <a:schemeClr val="accent6">
                    <a:lumMod val="75000"/>
                  </a:schemeClr>
                </a:solidFill>
              </a:rPr>
              <a:t>The use of pesticides, with few exceptions, requires the applicator wear at least long pants, long sleeves, safety glasses/goggles, chemical resistant gloves, sock and shoes.  </a:t>
            </a:r>
          </a:p>
          <a:p>
            <a:pPr marL="0" indent="0">
              <a:buNone/>
            </a:pPr>
            <a:endParaRPr lang="en-US" sz="2200" dirty="0">
              <a:solidFill>
                <a:schemeClr val="accent6">
                  <a:lumMod val="75000"/>
                </a:schemeClr>
              </a:solidFill>
            </a:endParaRPr>
          </a:p>
          <a:p>
            <a:pPr marL="0" indent="0">
              <a:buNone/>
            </a:pPr>
            <a:r>
              <a:rPr lang="en-US" sz="2200" dirty="0">
                <a:solidFill>
                  <a:schemeClr val="accent6">
                    <a:lumMod val="75000"/>
                  </a:schemeClr>
                </a:solidFill>
              </a:rPr>
              <a:t>Pesticide labels may require additional equipment, such as a respirator or chemical resistant clothing.</a:t>
            </a:r>
          </a:p>
          <a:p>
            <a:pPr marL="0" indent="0">
              <a:buNone/>
            </a:pPr>
            <a:r>
              <a:rPr lang="en-US" sz="2200" dirty="0">
                <a:solidFill>
                  <a:schemeClr val="accent6">
                    <a:lumMod val="75000"/>
                  </a:schemeClr>
                </a:solidFill>
              </a:rPr>
              <a:t>It is the employers responsibility to provide all necessary PPE.</a:t>
            </a:r>
          </a:p>
        </p:txBody>
      </p:sp>
      <p:pic>
        <p:nvPicPr>
          <p:cNvPr id="2150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134" r="3705"/>
          <a:stretch/>
        </p:blipFill>
        <p:spPr bwMode="auto">
          <a:xfrm>
            <a:off x="7313597" y="1449658"/>
            <a:ext cx="4475747" cy="4749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326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Storage of Personal Protective Equipment 3CCR § 6738(a) </a:t>
            </a:r>
          </a:p>
        </p:txBody>
      </p:sp>
      <p:sp>
        <p:nvSpPr>
          <p:cNvPr id="3" name="Content Placeholder 2"/>
          <p:cNvSpPr>
            <a:spLocks noGrp="1"/>
          </p:cNvSpPr>
          <p:nvPr>
            <p:ph idx="1"/>
          </p:nvPr>
        </p:nvSpPr>
        <p:spPr/>
        <p:txBody>
          <a:bodyPr>
            <a:normAutofit lnSpcReduction="10000"/>
          </a:bodyPr>
          <a:lstStyle/>
          <a:p>
            <a:r>
              <a:rPr lang="en-US" dirty="0"/>
              <a:t>Does the employer provide for the daily inspection and cleaning of all required PPE, and repair or replace any worn, damaged, or heavily contaminated PPE? </a:t>
            </a:r>
          </a:p>
          <a:p>
            <a:r>
              <a:rPr lang="en-US" dirty="0"/>
              <a:t>Does the employer wash contaminated PPE separate from other clothing or laundry? </a:t>
            </a:r>
          </a:p>
          <a:p>
            <a:r>
              <a:rPr lang="en-US" dirty="0"/>
              <a:t>Does the employer assure that any person or firm assigned or hired to clean or repair potentially contaminated PPE is protected and informed? </a:t>
            </a:r>
          </a:p>
          <a:p>
            <a:r>
              <a:rPr lang="en-US" dirty="0"/>
              <a:t>PPE remains the property of the employer and that pesticide handlers are not to take contaminated PPE into their homes. </a:t>
            </a:r>
          </a:p>
          <a:p>
            <a:r>
              <a:rPr lang="en-US" dirty="0"/>
              <a:t>Employees who do not report to the employer's headquarters shall remove and store potentially contaminated coveralls in a sealable container outside of their living quarters.</a:t>
            </a:r>
          </a:p>
        </p:txBody>
      </p:sp>
    </p:spTree>
    <p:extLst>
      <p:ext uri="{BB962C8B-B14F-4D97-AF65-F5344CB8AC3E}">
        <p14:creationId xmlns:p14="http://schemas.microsoft.com/office/powerpoint/2010/main" val="636670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Area 3CCR § 6732</a:t>
            </a:r>
          </a:p>
        </p:txBody>
      </p:sp>
      <p:sp>
        <p:nvSpPr>
          <p:cNvPr id="3" name="Content Placeholder 2"/>
          <p:cNvSpPr>
            <a:spLocks noGrp="1"/>
          </p:cNvSpPr>
          <p:nvPr>
            <p:ph idx="1"/>
          </p:nvPr>
        </p:nvSpPr>
        <p:spPr/>
        <p:txBody>
          <a:bodyPr/>
          <a:lstStyle/>
          <a:p>
            <a:r>
              <a:rPr lang="en-US" dirty="0"/>
              <a:t>Employers of persons who regularly handle any pesticides in commercial production of an agricultural commodity. </a:t>
            </a:r>
          </a:p>
          <a:p>
            <a:r>
              <a:rPr lang="en-US" dirty="0"/>
              <a:t>Employers of any persons who regularly handle pesticides with “DANGER” or “WARNING” on the labeling in any setting.</a:t>
            </a:r>
          </a:p>
          <a:p>
            <a:endParaRPr lang="en-US" dirty="0"/>
          </a:p>
          <a:p>
            <a:r>
              <a:rPr lang="en-US" dirty="0"/>
              <a:t>Sufficient water, soap and single use towels for routine washing and for emergency eye flushing and washing of the entire body. </a:t>
            </a:r>
          </a:p>
          <a:p>
            <a:r>
              <a:rPr lang="en-US" dirty="0"/>
              <a:t>Not meeting the requirements are, hand sanitizing gels and liquids or wet </a:t>
            </a:r>
            <a:r>
              <a:rPr lang="en-US" dirty="0" err="1"/>
              <a:t>towelettes</a:t>
            </a:r>
            <a:r>
              <a:rPr lang="en-US" dirty="0"/>
              <a:t>.</a:t>
            </a:r>
          </a:p>
        </p:txBody>
      </p:sp>
    </p:spTree>
    <p:extLst>
      <p:ext uri="{BB962C8B-B14F-4D97-AF65-F5344CB8AC3E}">
        <p14:creationId xmlns:p14="http://schemas.microsoft.com/office/powerpoint/2010/main" val="173977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dirty="0"/>
              <a:t>Hazard Communication</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490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28" y="467557"/>
            <a:ext cx="8915399" cy="1484243"/>
          </a:xfrm>
        </p:spPr>
        <p:txBody>
          <a:bodyPr/>
          <a:lstStyle/>
          <a:p>
            <a:r>
              <a:rPr lang="en-US" dirty="0"/>
              <a:t>Hazard Communication</a:t>
            </a:r>
          </a:p>
        </p:txBody>
      </p:sp>
      <p:sp>
        <p:nvSpPr>
          <p:cNvPr id="3" name="Text Placeholder 2"/>
          <p:cNvSpPr>
            <a:spLocks noGrp="1"/>
          </p:cNvSpPr>
          <p:nvPr>
            <p:ph type="body" idx="1"/>
          </p:nvPr>
        </p:nvSpPr>
        <p:spPr>
          <a:xfrm>
            <a:off x="1230928" y="1951800"/>
            <a:ext cx="8915399" cy="4306957"/>
          </a:xfrm>
        </p:spPr>
        <p:txBody>
          <a:bodyPr>
            <a:normAutofit lnSpcReduction="10000"/>
          </a:bodyPr>
          <a:lstStyle/>
          <a:p>
            <a:r>
              <a:rPr lang="en-US" sz="2200" dirty="0"/>
              <a:t>Employers must provide and maintain a written hazard communication program for their employees and provide unimpeded access to pesticide use records and Safety Data Sheets (SDS).</a:t>
            </a:r>
          </a:p>
          <a:p>
            <a:pPr marL="342900" indent="-342900">
              <a:buFont typeface="Arial" panose="020B0604020202020204" pitchFamily="34" charset="0"/>
              <a:buChar char="•"/>
            </a:pPr>
            <a:r>
              <a:rPr lang="en-US" sz="2200" dirty="0"/>
              <a:t>Requires notification before and after a chemical is used; re-notify if date changes.</a:t>
            </a:r>
          </a:p>
          <a:p>
            <a:pPr marL="342900" indent="-342900">
              <a:buFont typeface="Arial" panose="020B0604020202020204" pitchFamily="34" charset="0"/>
              <a:buChar char="•"/>
            </a:pPr>
            <a:r>
              <a:rPr lang="en-US" sz="2200" dirty="0"/>
              <a:t>Requires growers/applicators to ensure prior notification for any employees who walk within ¼-mile of a field to be treated under their control.</a:t>
            </a:r>
          </a:p>
          <a:p>
            <a:pPr marL="342900" indent="-342900">
              <a:buFont typeface="Arial" panose="020B0604020202020204" pitchFamily="34" charset="0"/>
              <a:buChar char="•"/>
            </a:pPr>
            <a:r>
              <a:rPr lang="en-US" sz="2200" dirty="0"/>
              <a:t>Requiring growers to notify employees who they know will likely enter a field to be treated, before and after the application.</a:t>
            </a:r>
          </a:p>
          <a:p>
            <a:pPr marL="342900" indent="-342900">
              <a:buFont typeface="Arial" panose="020B0604020202020204" pitchFamily="34" charset="0"/>
              <a:buChar char="•"/>
            </a:pPr>
            <a:r>
              <a:rPr lang="en-US" sz="2200" dirty="0"/>
              <a:t>Require growers and labor contractors to provide uncomplicated directions to where employees can find information about the pesticides used where they work, must be posted at a central location.</a:t>
            </a:r>
          </a:p>
        </p:txBody>
      </p:sp>
    </p:spTree>
    <p:extLst>
      <p:ext uri="{BB962C8B-B14F-4D97-AF65-F5344CB8AC3E}">
        <p14:creationId xmlns:p14="http://schemas.microsoft.com/office/powerpoint/2010/main" val="22954032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62" y="511946"/>
            <a:ext cx="8915399" cy="1484243"/>
          </a:xfrm>
        </p:spPr>
        <p:txBody>
          <a:bodyPr/>
          <a:lstStyle/>
          <a:p>
            <a:r>
              <a:rPr lang="en-US" dirty="0"/>
              <a:t>Hazard Communication</a:t>
            </a:r>
          </a:p>
        </p:txBody>
      </p:sp>
      <p:sp>
        <p:nvSpPr>
          <p:cNvPr id="3" name="Text Placeholder 2"/>
          <p:cNvSpPr>
            <a:spLocks noGrp="1"/>
          </p:cNvSpPr>
          <p:nvPr>
            <p:ph type="body" idx="1"/>
          </p:nvPr>
        </p:nvSpPr>
        <p:spPr>
          <a:xfrm>
            <a:off x="1257562" y="1996189"/>
            <a:ext cx="8915399" cy="4306957"/>
          </a:xfrm>
        </p:spPr>
        <p:txBody>
          <a:bodyPr>
            <a:normAutofit fontScale="85000" lnSpcReduction="20000"/>
          </a:bodyPr>
          <a:lstStyle/>
          <a:p>
            <a:r>
              <a:rPr lang="en-US" sz="2400" dirty="0"/>
              <a:t>Examine the employer’s display of a completed Pesticide Safety Information Series (PSIS) leaflet A-8 or N-8 at the central location of the workplace. Is it complete? Do employees have unimpeded access to the document? </a:t>
            </a:r>
          </a:p>
          <a:p>
            <a:r>
              <a:rPr lang="en-US" sz="2400" dirty="0"/>
              <a:t>Verify that the employer is also maintaining, at a central location, the following documents: </a:t>
            </a:r>
          </a:p>
          <a:p>
            <a:r>
              <a:rPr lang="en-US" sz="2400" dirty="0"/>
              <a:t>• Pesticide use records for pesticides handled by employees. </a:t>
            </a:r>
          </a:p>
          <a:p>
            <a:r>
              <a:rPr lang="en-US" sz="2400" dirty="0"/>
              <a:t>• Copies of PSIS leaflets applicable to the pesticides and handling activities listed in the pesticide use records. </a:t>
            </a:r>
          </a:p>
          <a:p>
            <a:r>
              <a:rPr lang="en-US" sz="2400" dirty="0"/>
              <a:t>• The A-8 posted at all permanent decontamination facilities and decontamination facilities servicing 11 or more handlers. </a:t>
            </a:r>
          </a:p>
          <a:p>
            <a:r>
              <a:rPr lang="en-US" sz="2400" dirty="0"/>
              <a:t>• Changes in name, address, or telephone number of the facility providing emergency medical on the A-8 must be updated within 24 hours. </a:t>
            </a:r>
          </a:p>
          <a:p>
            <a:r>
              <a:rPr lang="en-US" sz="2400" dirty="0"/>
              <a:t>• Safety Data Sheet (SDS) for each pesticide handled by employees.</a:t>
            </a:r>
            <a:endParaRPr lang="en-US" sz="2200" dirty="0"/>
          </a:p>
        </p:txBody>
      </p:sp>
    </p:spTree>
    <p:extLst>
      <p:ext uri="{BB962C8B-B14F-4D97-AF65-F5344CB8AC3E}">
        <p14:creationId xmlns:p14="http://schemas.microsoft.com/office/powerpoint/2010/main" val="4110505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 Specific Information Display for Handlers 3CCR § 6723.1</a:t>
            </a:r>
          </a:p>
        </p:txBody>
      </p:sp>
      <p:sp>
        <p:nvSpPr>
          <p:cNvPr id="5" name="Content Placeholder 4"/>
          <p:cNvSpPr>
            <a:spLocks noGrp="1"/>
          </p:cNvSpPr>
          <p:nvPr>
            <p:ph idx="1"/>
          </p:nvPr>
        </p:nvSpPr>
        <p:spPr/>
        <p:txBody>
          <a:bodyPr>
            <a:normAutofit fontScale="92500" lnSpcReduction="10000"/>
          </a:bodyPr>
          <a:lstStyle/>
          <a:p>
            <a:pPr marL="0" indent="0">
              <a:buNone/>
            </a:pPr>
            <a:r>
              <a:rPr lang="en-US" dirty="0"/>
              <a:t>The operator of property used for the commercial or research production of an agricultural commodity when handler employees will be working within ¼ mile of any treated field.</a:t>
            </a:r>
          </a:p>
          <a:p>
            <a:pPr marL="0" indent="0">
              <a:buNone/>
            </a:pPr>
            <a:r>
              <a:rPr lang="en-US" dirty="0"/>
              <a:t>Information shall remain up for the length of the restricted entry interval, plus 30 days if employees are on the establishment. The employer must display the following at a central location: </a:t>
            </a:r>
          </a:p>
          <a:p>
            <a:pPr marL="0" indent="0">
              <a:buNone/>
            </a:pPr>
            <a:r>
              <a:rPr lang="en-US" dirty="0"/>
              <a:t>Crop or site treated and identification of the treated area. </a:t>
            </a:r>
          </a:p>
          <a:p>
            <a:pPr marL="0" indent="0">
              <a:buNone/>
            </a:pPr>
            <a:r>
              <a:rPr lang="en-US" dirty="0"/>
              <a:t>• Date(s) and time(s) the application started and ended. </a:t>
            </a:r>
          </a:p>
          <a:p>
            <a:pPr marL="0" indent="0">
              <a:buNone/>
            </a:pPr>
            <a:r>
              <a:rPr lang="en-US" dirty="0"/>
              <a:t>• Restricted entry interval. </a:t>
            </a:r>
          </a:p>
          <a:p>
            <a:pPr marL="0" indent="0">
              <a:buNone/>
            </a:pPr>
            <a:r>
              <a:rPr lang="en-US" dirty="0"/>
              <a:t>• Product name, U.S. EPA registration number and active ingredients. </a:t>
            </a:r>
          </a:p>
          <a:p>
            <a:pPr marL="0" indent="0">
              <a:buNone/>
            </a:pPr>
            <a:r>
              <a:rPr lang="en-US" dirty="0"/>
              <a:t>• Safety Data Sheet of the pesticide(s) applied. </a:t>
            </a:r>
          </a:p>
          <a:p>
            <a:pPr marL="0" indent="0">
              <a:buNone/>
            </a:pPr>
            <a:r>
              <a:rPr lang="en-US" dirty="0"/>
              <a:t>• The ASI must be retained for two years </a:t>
            </a:r>
          </a:p>
        </p:txBody>
      </p:sp>
    </p:spTree>
    <p:extLst>
      <p:ext uri="{BB962C8B-B14F-4D97-AF65-F5344CB8AC3E}">
        <p14:creationId xmlns:p14="http://schemas.microsoft.com/office/powerpoint/2010/main" val="1913235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Communication for Fieldworkers 3CCR § 6761</a:t>
            </a:r>
          </a:p>
        </p:txBody>
      </p:sp>
      <p:sp>
        <p:nvSpPr>
          <p:cNvPr id="5" name="Content Placeholder 4"/>
          <p:cNvSpPr>
            <a:spLocks noGrp="1"/>
          </p:cNvSpPr>
          <p:nvPr>
            <p:ph idx="1"/>
          </p:nvPr>
        </p:nvSpPr>
        <p:spPr/>
        <p:txBody>
          <a:bodyPr>
            <a:normAutofit/>
          </a:bodyPr>
          <a:lstStyle/>
          <a:p>
            <a:pPr marL="0" indent="0">
              <a:buNone/>
            </a:pPr>
            <a:r>
              <a:rPr lang="en-US" dirty="0"/>
              <a:t>The employer shall have a completed PSIS A-9 displayed at the following locations: </a:t>
            </a:r>
          </a:p>
          <a:p>
            <a:pPr marL="0" indent="0">
              <a:buNone/>
            </a:pPr>
            <a:r>
              <a:rPr lang="en-US" dirty="0"/>
              <a:t>• At the worksite (If employees begin their workday at a central location, the PSIS A-9 may be displayed at that location instead of at the work site). </a:t>
            </a:r>
          </a:p>
          <a:p>
            <a:pPr marL="0" indent="0">
              <a:buNone/>
            </a:pPr>
            <a:r>
              <a:rPr lang="en-US" dirty="0"/>
              <a:t>• All permanent decontamination facilities. </a:t>
            </a:r>
          </a:p>
          <a:p>
            <a:pPr marL="0" indent="0">
              <a:buNone/>
            </a:pPr>
            <a:r>
              <a:rPr lang="en-US" dirty="0"/>
              <a:t>• Decontamination facilities servicing 11 or more fieldworkers. </a:t>
            </a:r>
          </a:p>
          <a:p>
            <a:pPr marL="0" indent="0">
              <a:buNone/>
            </a:pPr>
            <a:r>
              <a:rPr lang="en-US" dirty="0"/>
              <a:t>Any changes to the name, address, or phone number to the medical facility providing care must be updated on the A-9 within 24 hours. </a:t>
            </a:r>
          </a:p>
        </p:txBody>
      </p:sp>
    </p:spTree>
    <p:extLst>
      <p:ext uri="{BB962C8B-B14F-4D97-AF65-F5344CB8AC3E}">
        <p14:creationId xmlns:p14="http://schemas.microsoft.com/office/powerpoint/2010/main" val="270922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Pesticide Registration</a:t>
            </a:r>
          </a:p>
        </p:txBody>
      </p:sp>
      <p:sp>
        <p:nvSpPr>
          <p:cNvPr id="3" name="Content Placeholder 2"/>
          <p:cNvSpPr>
            <a:spLocks noGrp="1"/>
          </p:cNvSpPr>
          <p:nvPr>
            <p:ph idx="1"/>
          </p:nvPr>
        </p:nvSpPr>
        <p:spPr>
          <a:xfrm>
            <a:off x="2589212" y="1762539"/>
            <a:ext cx="8915400" cy="4346713"/>
          </a:xfrm>
        </p:spPr>
        <p:txBody>
          <a:bodyPr>
            <a:noAutofit/>
          </a:bodyPr>
          <a:lstStyle/>
          <a:p>
            <a:pPr marL="0" indent="0">
              <a:buNone/>
            </a:pPr>
            <a:r>
              <a:rPr lang="en-US" dirty="0">
                <a:solidFill>
                  <a:schemeClr val="tx1"/>
                </a:solidFill>
              </a:rPr>
              <a:t>US EPA and DPR review all new pesticides prior to registration to ensure effectiveness and will not harm human health or the environment when used according to label directions.</a:t>
            </a:r>
          </a:p>
          <a:p>
            <a:pPr marL="0" indent="0">
              <a:buNone/>
            </a:pPr>
            <a:r>
              <a:rPr lang="en-US" dirty="0">
                <a:solidFill>
                  <a:schemeClr val="tx1"/>
                </a:solidFill>
              </a:rPr>
              <a:t>Under FIFRA, a small subset of low-risk pesticides are exempt from registration if they meet certain criteria, (Section 25b), and are typically substances such as garlic, peppermint, rosemary, cedar and castor oil.</a:t>
            </a:r>
          </a:p>
          <a:p>
            <a:pPr marL="0" indent="0">
              <a:buNone/>
            </a:pPr>
            <a:r>
              <a:rPr lang="en-US" dirty="0">
                <a:solidFill>
                  <a:schemeClr val="tx1"/>
                </a:solidFill>
              </a:rPr>
              <a:t>There are other FIFRA exemptions, </a:t>
            </a:r>
            <a:r>
              <a:rPr lang="en-US" dirty="0" err="1">
                <a:solidFill>
                  <a:schemeClr val="tx1"/>
                </a:solidFill>
              </a:rPr>
              <a:t>ie</a:t>
            </a:r>
            <a:r>
              <a:rPr lang="en-US" dirty="0">
                <a:solidFill>
                  <a:schemeClr val="tx1"/>
                </a:solidFill>
              </a:rPr>
              <a:t> beneficial insects and mechanical devices.</a:t>
            </a:r>
          </a:p>
        </p:txBody>
      </p:sp>
    </p:spTree>
    <p:extLst>
      <p:ext uri="{BB962C8B-B14F-4D97-AF65-F5344CB8AC3E}">
        <p14:creationId xmlns:p14="http://schemas.microsoft.com/office/powerpoint/2010/main" val="3523825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 Specific Information for Fieldworkers 3CCR § 6761.1</a:t>
            </a:r>
          </a:p>
        </p:txBody>
      </p:sp>
      <p:sp>
        <p:nvSpPr>
          <p:cNvPr id="5" name="Content Placeholder 4"/>
          <p:cNvSpPr>
            <a:spLocks noGrp="1"/>
          </p:cNvSpPr>
          <p:nvPr>
            <p:ph idx="1"/>
          </p:nvPr>
        </p:nvSpPr>
        <p:spPr/>
        <p:txBody>
          <a:bodyPr>
            <a:normAutofit/>
          </a:bodyPr>
          <a:lstStyle/>
          <a:p>
            <a:pPr marL="0" indent="0">
              <a:buNone/>
            </a:pPr>
            <a:r>
              <a:rPr lang="en-US" dirty="0"/>
              <a:t>• The operator of the property used for the commercial or research production of an agricultural commodity when fieldworkers will be working within ¼ mile of any treated field must provide an application specific information display (ASID). The ASID must remain displayed while there are treated fields and fieldworkers on the property. </a:t>
            </a:r>
          </a:p>
          <a:p>
            <a:pPr marL="0" indent="0">
              <a:buNone/>
            </a:pPr>
            <a:r>
              <a:rPr lang="en-US" dirty="0"/>
              <a:t>• The employer of fieldworkers in a treated field must provide a description of the location of the ASID at the worksite (in conjunction with the PSIS A-9) or at a central location where all field workers gather before entering a field.</a:t>
            </a:r>
          </a:p>
        </p:txBody>
      </p:sp>
    </p:spTree>
    <p:extLst>
      <p:ext uri="{BB962C8B-B14F-4D97-AF65-F5344CB8AC3E}">
        <p14:creationId xmlns:p14="http://schemas.microsoft.com/office/powerpoint/2010/main" val="1559095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 Specific Information for Fieldworkers 3CCR § 6761.1, </a:t>
            </a:r>
            <a:r>
              <a:rPr lang="en-US" dirty="0" err="1"/>
              <a:t>con’t</a:t>
            </a:r>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dirty="0"/>
              <a:t>Displayed – The information should be available to fieldworkers to review with unimpeded access. It can be posted, in a binder, in a file cabinet or available in another manner. The information is not displayed if workers must ask someone to see it. See 3CCR § 6000. </a:t>
            </a:r>
          </a:p>
          <a:p>
            <a:pPr marL="0" indent="0">
              <a:buNone/>
            </a:pPr>
            <a:r>
              <a:rPr lang="en-US" dirty="0"/>
              <a:t>Complete – The display must contain: • Crop or site treated and identification of the treated field. • Date(s) and time(s) the application started and ended. • Restricted entry interval. • Product name(s), U.S. EPA registration number, and active ingredient. • Copy of the SDS(s) for the pesticide(s) applied. • Spray adjuvant product name(s) and the CA registration number(s) if applicable. • The required information must be retained for two years. </a:t>
            </a:r>
          </a:p>
          <a:p>
            <a:pPr marL="0" indent="0">
              <a:buNone/>
            </a:pPr>
            <a:r>
              <a:rPr lang="en-US" dirty="0"/>
              <a:t>Timely – The information must be displayed at a central location while fieldworkers are employed to work in treated fields on the operator’s property until the area is no longer a treated field or no fieldworkers will be working on the operator’s property</a:t>
            </a:r>
          </a:p>
        </p:txBody>
      </p:sp>
    </p:spTree>
    <p:extLst>
      <p:ext uri="{BB962C8B-B14F-4D97-AF65-F5344CB8AC3E}">
        <p14:creationId xmlns:p14="http://schemas.microsoft.com/office/powerpoint/2010/main" val="3056325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Training</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63461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Handlers and Fieldworkers</a:t>
            </a:r>
          </a:p>
        </p:txBody>
      </p:sp>
      <p:sp>
        <p:nvSpPr>
          <p:cNvPr id="3" name="Content Placeholder 2"/>
          <p:cNvSpPr>
            <a:spLocks noGrp="1"/>
          </p:cNvSpPr>
          <p:nvPr>
            <p:ph idx="1"/>
          </p:nvPr>
        </p:nvSpPr>
        <p:spPr>
          <a:xfrm>
            <a:off x="1310828" y="1602824"/>
            <a:ext cx="8799224" cy="4414931"/>
          </a:xfrm>
        </p:spPr>
        <p:txBody>
          <a:bodyPr>
            <a:normAutofit fontScale="92500" lnSpcReduction="10000"/>
          </a:bodyPr>
          <a:lstStyle/>
          <a:p>
            <a:pPr marL="0" indent="0">
              <a:buNone/>
            </a:pPr>
            <a:r>
              <a:rPr lang="en-US" dirty="0"/>
              <a:t>Training is required for all employees who handle pesticides prior to handling, as well as fieldworkers prior to possible exposure, and every year there after.</a:t>
            </a:r>
          </a:p>
          <a:p>
            <a:pPr marL="0" indent="0">
              <a:buNone/>
            </a:pPr>
            <a:endParaRPr lang="en-US" b="1" dirty="0"/>
          </a:p>
          <a:p>
            <a:pPr marL="0" indent="0">
              <a:buNone/>
            </a:pPr>
            <a:r>
              <a:rPr lang="en-US" b="1" dirty="0"/>
              <a:t>Handler is defined as an employee that:</a:t>
            </a:r>
          </a:p>
          <a:p>
            <a:r>
              <a:rPr lang="en-US" dirty="0"/>
              <a:t>Mixes, loads, or applies pesticides;</a:t>
            </a:r>
          </a:p>
          <a:p>
            <a:r>
              <a:rPr lang="en-US" dirty="0"/>
              <a:t>Repairs or cleans equipment that was used for pesticides;</a:t>
            </a:r>
          </a:p>
          <a:p>
            <a:r>
              <a:rPr lang="en-US" dirty="0"/>
              <a:t>Touch </a:t>
            </a:r>
            <a:r>
              <a:rPr lang="en-US" dirty="0" err="1"/>
              <a:t>unrinsed</a:t>
            </a:r>
            <a:r>
              <a:rPr lang="en-US" dirty="0"/>
              <a:t> pesticide containers.</a:t>
            </a:r>
          </a:p>
          <a:p>
            <a:endParaRPr lang="en-US" dirty="0"/>
          </a:p>
          <a:p>
            <a:pPr marL="0" indent="0">
              <a:buNone/>
            </a:pPr>
            <a:r>
              <a:rPr lang="en-US" b="1" dirty="0"/>
              <a:t>Fieldworker is defined as:</a:t>
            </a:r>
          </a:p>
          <a:p>
            <a:r>
              <a:rPr lang="en-US" dirty="0"/>
              <a:t>Anyone, including contract labor, that works on a farm, or in a greenhouse,  or nursery, within 30 days of a pesticide application.</a:t>
            </a:r>
          </a:p>
        </p:txBody>
      </p:sp>
    </p:spTree>
    <p:extLst>
      <p:ext uri="{BB962C8B-B14F-4D97-AF65-F5344CB8AC3E}">
        <p14:creationId xmlns:p14="http://schemas.microsoft.com/office/powerpoint/2010/main" val="38203830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Handler Written Program 3CCR § 6724(a) </a:t>
            </a:r>
          </a:p>
        </p:txBody>
      </p:sp>
      <p:sp>
        <p:nvSpPr>
          <p:cNvPr id="5" name="Content Placeholder 4"/>
          <p:cNvSpPr>
            <a:spLocks noGrp="1"/>
          </p:cNvSpPr>
          <p:nvPr>
            <p:ph idx="1"/>
          </p:nvPr>
        </p:nvSpPr>
        <p:spPr>
          <a:xfrm>
            <a:off x="1230929" y="1809922"/>
            <a:ext cx="7874433" cy="4261098"/>
          </a:xfrm>
        </p:spPr>
        <p:txBody>
          <a:bodyPr>
            <a:normAutofit/>
          </a:bodyPr>
          <a:lstStyle/>
          <a:p>
            <a:pPr marL="0" indent="0">
              <a:buNone/>
            </a:pPr>
            <a:r>
              <a:rPr lang="en-US" dirty="0"/>
              <a:t>The employer shall have a written training program. The training program shall describe the materials (e.g., study guides, pamphlets, pesticide product labeling, Pesticide Safety Information Series leaflets, Safety Data Sheets, slides, video) and information that will be provided and used to train his or her employees and identify the person or firm that will provide the training. </a:t>
            </a:r>
          </a:p>
          <a:p>
            <a:pPr marL="0" indent="0">
              <a:buNone/>
            </a:pPr>
            <a:r>
              <a:rPr lang="en-US" dirty="0"/>
              <a:t>The employer shall maintain a copy of the training program while in use and for two years after use, at a central location at the workplace.</a:t>
            </a:r>
          </a:p>
        </p:txBody>
      </p:sp>
    </p:spTree>
    <p:extLst>
      <p:ext uri="{BB962C8B-B14F-4D97-AF65-F5344CB8AC3E}">
        <p14:creationId xmlns:p14="http://schemas.microsoft.com/office/powerpoint/2010/main" val="23273140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274" y="600722"/>
            <a:ext cx="8915399" cy="1484243"/>
          </a:xfrm>
        </p:spPr>
        <p:txBody>
          <a:bodyPr>
            <a:normAutofit/>
          </a:bodyPr>
          <a:lstStyle/>
          <a:p>
            <a:r>
              <a:rPr lang="en-US" dirty="0"/>
              <a:t>Pesticide Safety Information Series (PSIS) A-Series</a:t>
            </a:r>
          </a:p>
        </p:txBody>
      </p:sp>
      <p:sp>
        <p:nvSpPr>
          <p:cNvPr id="3" name="Text Placeholder 2"/>
          <p:cNvSpPr>
            <a:spLocks noGrp="1"/>
          </p:cNvSpPr>
          <p:nvPr>
            <p:ph type="body" idx="1"/>
          </p:nvPr>
        </p:nvSpPr>
        <p:spPr>
          <a:xfrm>
            <a:off x="1133274" y="2329077"/>
            <a:ext cx="8915399" cy="3564081"/>
          </a:xfrm>
        </p:spPr>
        <p:txBody>
          <a:bodyPr>
            <a:normAutofit/>
          </a:bodyPr>
          <a:lstStyle/>
          <a:p>
            <a:pPr marL="342900" indent="-342900">
              <a:buFont typeface="Arial" panose="020B0604020202020204" pitchFamily="34" charset="0"/>
              <a:buChar char="•"/>
            </a:pPr>
            <a:r>
              <a:rPr lang="en-US" sz="2200" dirty="0"/>
              <a:t>Training must incorporate the PSIS A-Series leaflets produced by DPR.</a:t>
            </a:r>
          </a:p>
          <a:p>
            <a:pPr marL="342900" indent="-342900">
              <a:buFont typeface="Arial" panose="020B0604020202020204" pitchFamily="34" charset="0"/>
              <a:buChar char="•"/>
            </a:pPr>
            <a:r>
              <a:rPr lang="en-US" sz="2200" dirty="0"/>
              <a:t>Subjects include hazard communication, first aid, medical supervision, (pesticide handler safety,) pesticide storage and transport, protective equipment, minimal exposure pesticides and respiratory protection.</a:t>
            </a:r>
          </a:p>
          <a:p>
            <a:pPr marL="342900" indent="-342900">
              <a:buFont typeface="Arial" panose="020B0604020202020204" pitchFamily="34" charset="0"/>
              <a:buChar char="•"/>
            </a:pPr>
            <a:r>
              <a:rPr lang="en-US" sz="2200" dirty="0"/>
              <a:t>Available in English, Spanish and Punjabi.</a:t>
            </a:r>
          </a:p>
        </p:txBody>
      </p:sp>
    </p:spTree>
    <p:extLst>
      <p:ext uri="{BB962C8B-B14F-4D97-AF65-F5344CB8AC3E}">
        <p14:creationId xmlns:p14="http://schemas.microsoft.com/office/powerpoint/2010/main" val="3178546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Handler Training 3CCR § 6724</a:t>
            </a:r>
          </a:p>
        </p:txBody>
      </p:sp>
      <p:sp>
        <p:nvSpPr>
          <p:cNvPr id="5" name="Content Placeholder 4"/>
          <p:cNvSpPr>
            <a:spLocks noGrp="1"/>
          </p:cNvSpPr>
          <p:nvPr>
            <p:ph idx="1"/>
          </p:nvPr>
        </p:nvSpPr>
        <p:spPr>
          <a:xfrm>
            <a:off x="1143000" y="1872066"/>
            <a:ext cx="8915400" cy="4261098"/>
          </a:xfrm>
        </p:spPr>
        <p:txBody>
          <a:bodyPr>
            <a:normAutofit/>
          </a:bodyPr>
          <a:lstStyle/>
          <a:p>
            <a:pPr marL="0" indent="0">
              <a:buNone/>
            </a:pPr>
            <a:r>
              <a:rPr lang="en-US" dirty="0"/>
              <a:t>Employers must train employees before they handle pesticides, update the training to cover new pesticides and repeat training at least annually (12- month period) thereafter. </a:t>
            </a:r>
          </a:p>
          <a:p>
            <a:pPr marL="0" indent="0">
              <a:buNone/>
            </a:pPr>
            <a:r>
              <a:rPr lang="en-US" dirty="0"/>
              <a:t>Initial training may be waived if employees submit a record showing that training meeting the requirements of this regulation and covering the pesticides and use situations applicable to the new employment situation was received within the last year. </a:t>
            </a:r>
          </a:p>
          <a:p>
            <a:pPr marL="0" indent="0">
              <a:buNone/>
            </a:pPr>
            <a:r>
              <a:rPr lang="en-US" dirty="0"/>
              <a:t>Employers must record the date of training and the job assigned to the employee and be verified with the employee’s signature. Records must be kept for two years in a central location at the workplace and accessible to employees.</a:t>
            </a:r>
          </a:p>
        </p:txBody>
      </p:sp>
    </p:spTree>
    <p:extLst>
      <p:ext uri="{BB962C8B-B14F-4D97-AF65-F5344CB8AC3E}">
        <p14:creationId xmlns:p14="http://schemas.microsoft.com/office/powerpoint/2010/main" val="4458687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Fieldworker Training 3CCR § 6764</a:t>
            </a:r>
          </a:p>
        </p:txBody>
      </p:sp>
      <p:sp>
        <p:nvSpPr>
          <p:cNvPr id="5" name="Content Placeholder 4"/>
          <p:cNvSpPr>
            <a:spLocks noGrp="1"/>
          </p:cNvSpPr>
          <p:nvPr>
            <p:ph idx="1"/>
          </p:nvPr>
        </p:nvSpPr>
        <p:spPr/>
        <p:txBody>
          <a:bodyPr>
            <a:normAutofit/>
          </a:bodyPr>
          <a:lstStyle/>
          <a:p>
            <a:pPr marL="0" indent="0">
              <a:buNone/>
            </a:pPr>
            <a:r>
              <a:rPr lang="en-US" dirty="0"/>
              <a:t>Fieldworkers must have been trained prior to working in a treated field where pesticides have been used recently, and every 12 months there after.</a:t>
            </a:r>
          </a:p>
          <a:p>
            <a:pPr marL="0" indent="0">
              <a:buNone/>
            </a:pPr>
            <a:r>
              <a:rPr lang="en-US" dirty="0"/>
              <a:t>Training must include:</a:t>
            </a:r>
          </a:p>
          <a:p>
            <a:pPr marL="342900" indent="-342900"/>
            <a:r>
              <a:rPr lang="en-US" dirty="0"/>
              <a:t>Health Effects</a:t>
            </a:r>
          </a:p>
          <a:p>
            <a:pPr marL="342900" indent="-342900"/>
            <a:r>
              <a:rPr lang="en-US" dirty="0"/>
              <a:t>Pesticide Safety</a:t>
            </a:r>
          </a:p>
          <a:p>
            <a:pPr marL="0" indent="0">
              <a:buNone/>
            </a:pPr>
            <a:endParaRPr lang="en-US" dirty="0"/>
          </a:p>
          <a:p>
            <a:pPr marL="0" indent="0">
              <a:buNone/>
            </a:pPr>
            <a:endParaRPr lang="en-US" dirty="0"/>
          </a:p>
          <a:p>
            <a:pPr marL="0" indent="0">
              <a:buNone/>
            </a:pPr>
            <a:r>
              <a:rPr lang="en-US" dirty="0"/>
              <a:t>Treated field is a field that has been treated with a pesticide or had a restricted entry interval (REI) in effect within the last 30 days.</a:t>
            </a:r>
          </a:p>
        </p:txBody>
      </p:sp>
    </p:spTree>
    <p:extLst>
      <p:ext uri="{BB962C8B-B14F-4D97-AF65-F5344CB8AC3E}">
        <p14:creationId xmlns:p14="http://schemas.microsoft.com/office/powerpoint/2010/main" val="13773900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Trainer Qualified 3CCR § 6724(f)</a:t>
            </a:r>
          </a:p>
        </p:txBody>
      </p:sp>
      <p:sp>
        <p:nvSpPr>
          <p:cNvPr id="5" name="Content Placeholder 4"/>
          <p:cNvSpPr>
            <a:spLocks noGrp="1"/>
          </p:cNvSpPr>
          <p:nvPr>
            <p:ph idx="1"/>
          </p:nvPr>
        </p:nvSpPr>
        <p:spPr>
          <a:xfrm>
            <a:off x="1372971" y="1730022"/>
            <a:ext cx="8915400" cy="4555367"/>
          </a:xfrm>
        </p:spPr>
        <p:txBody>
          <a:bodyPr>
            <a:normAutofit fontScale="92500" lnSpcReduction="10000"/>
          </a:bodyPr>
          <a:lstStyle/>
          <a:p>
            <a:pPr marL="0" indent="0">
              <a:buNone/>
            </a:pPr>
            <a:r>
              <a:rPr lang="en-US" dirty="0"/>
              <a:t>(f) The person conducting the training for employees who will be handling pesticides for the commercial or research production of an agricultural plant commodity shall be qualified as one of the following:</a:t>
            </a:r>
          </a:p>
          <a:p>
            <a:pPr marL="400050" lvl="1" indent="0">
              <a:buNone/>
            </a:pPr>
            <a:r>
              <a:rPr lang="en-US" b="1" dirty="0"/>
              <a:t>(1) A California certified commercial applicator;</a:t>
            </a:r>
          </a:p>
          <a:p>
            <a:pPr marL="400050" lvl="1" indent="0">
              <a:buNone/>
            </a:pPr>
            <a:r>
              <a:rPr lang="en-US" b="1" dirty="0"/>
              <a:t>(2) A California certified private applicator;</a:t>
            </a:r>
          </a:p>
          <a:p>
            <a:pPr marL="400050" lvl="1" indent="0">
              <a:buNone/>
            </a:pPr>
            <a:r>
              <a:rPr lang="en-US" dirty="0"/>
              <a:t>(3) A person holding a valid County Biologist License in Pesticide Regulation or Investigation and Environmental Monitoring issued by the Department of Food and Agriculture;</a:t>
            </a:r>
          </a:p>
          <a:p>
            <a:pPr marL="400050" lvl="1" indent="0">
              <a:buNone/>
            </a:pPr>
            <a:r>
              <a:rPr lang="en-US" dirty="0"/>
              <a:t>(4) A University of California Extension Advisor;</a:t>
            </a:r>
          </a:p>
          <a:p>
            <a:pPr marL="400050" lvl="1" indent="0">
              <a:buNone/>
            </a:pPr>
            <a:r>
              <a:rPr lang="en-US" dirty="0"/>
              <a:t>(5) A person who has completed an “instructor training” program presented by one of the following: (A) the University of California, Integrated Pest Management Program; or (B) other instructor training program approved by the Director;</a:t>
            </a:r>
          </a:p>
          <a:p>
            <a:pPr marL="400050" lvl="1" indent="0">
              <a:buNone/>
            </a:pPr>
            <a:r>
              <a:rPr lang="en-US" dirty="0"/>
              <a:t>(6) A California licensed Agricultural Pest Control Adviser;</a:t>
            </a:r>
          </a:p>
          <a:p>
            <a:pPr marL="400050" lvl="1" indent="0">
              <a:buNone/>
            </a:pPr>
            <a:r>
              <a:rPr lang="en-US" dirty="0"/>
              <a:t>(7) A California Registered Professional Forester; or</a:t>
            </a:r>
          </a:p>
          <a:p>
            <a:pPr marL="400050" lvl="1" indent="0">
              <a:buNone/>
            </a:pPr>
            <a:r>
              <a:rPr lang="en-US" dirty="0"/>
              <a:t>(8) Other trainer qualification approved by the Director.</a:t>
            </a:r>
          </a:p>
        </p:txBody>
      </p:sp>
    </p:spTree>
    <p:extLst>
      <p:ext uri="{BB962C8B-B14F-4D97-AF65-F5344CB8AC3E}">
        <p14:creationId xmlns:p14="http://schemas.microsoft.com/office/powerpoint/2010/main" val="19740070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become a qualified trainer</a:t>
            </a:r>
          </a:p>
        </p:txBody>
      </p:sp>
      <p:sp>
        <p:nvSpPr>
          <p:cNvPr id="3" name="Content Placeholder 2"/>
          <p:cNvSpPr>
            <a:spLocks noGrp="1"/>
          </p:cNvSpPr>
          <p:nvPr>
            <p:ph idx="1"/>
          </p:nvPr>
        </p:nvSpPr>
        <p:spPr>
          <a:xfrm>
            <a:off x="1143000" y="1965960"/>
            <a:ext cx="9872871" cy="4130040"/>
          </a:xfrm>
        </p:spPr>
        <p:txBody>
          <a:bodyPr/>
          <a:lstStyle/>
          <a:p>
            <a:r>
              <a:rPr lang="en-US" dirty="0"/>
              <a:t>Schedule to take the private applicator certificate (PAC) exam with the county ag department.</a:t>
            </a:r>
          </a:p>
          <a:p>
            <a:r>
              <a:rPr lang="en-US" dirty="0"/>
              <a:t>Exam is 70 multiple choice questions.</a:t>
            </a:r>
          </a:p>
          <a:p>
            <a:r>
              <a:rPr lang="en-US" dirty="0"/>
              <a:t>Questions cover a variety of pesticide safety topics, including understanding the label, mixing and application knowledge, and safety knowledge.</a:t>
            </a:r>
          </a:p>
          <a:p>
            <a:r>
              <a:rPr lang="en-US" dirty="0"/>
              <a:t>Must pass with a score of at least 70%.</a:t>
            </a:r>
          </a:p>
          <a:p>
            <a:pPr marL="45720" indent="0">
              <a:buNone/>
            </a:pPr>
            <a:r>
              <a:rPr lang="en-US" dirty="0"/>
              <a:t>Study materials:</a:t>
            </a:r>
          </a:p>
          <a:p>
            <a:r>
              <a:rPr lang="en-US" dirty="0"/>
              <a:t>Pesticide Series Information Sheets (PSIS A-Series); Read the Label handout; How to Calibrate handout; Pesticide Safety A Reference Manual for Private Applicators book.</a:t>
            </a:r>
          </a:p>
        </p:txBody>
      </p:sp>
    </p:spTree>
    <p:extLst>
      <p:ext uri="{BB962C8B-B14F-4D97-AF65-F5344CB8AC3E}">
        <p14:creationId xmlns:p14="http://schemas.microsoft.com/office/powerpoint/2010/main" val="356623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5174" y="831819"/>
            <a:ext cx="7092251" cy="776438"/>
          </a:xfrm>
        </p:spPr>
        <p:txBody>
          <a:bodyPr>
            <a:normAutofit/>
          </a:bodyPr>
          <a:lstStyle/>
          <a:p>
            <a:r>
              <a:rPr lang="en-US" dirty="0"/>
              <a:t>The Label is Law!!</a:t>
            </a:r>
          </a:p>
        </p:txBody>
      </p:sp>
      <p:sp>
        <p:nvSpPr>
          <p:cNvPr id="5" name="Text Placeholder 4"/>
          <p:cNvSpPr>
            <a:spLocks noGrp="1"/>
          </p:cNvSpPr>
          <p:nvPr>
            <p:ph type="body" idx="1"/>
          </p:nvPr>
        </p:nvSpPr>
        <p:spPr>
          <a:xfrm>
            <a:off x="2005174" y="1608257"/>
            <a:ext cx="8510426" cy="3525079"/>
          </a:xfrm>
        </p:spPr>
        <p:txBody>
          <a:bodyPr>
            <a:normAutofit/>
          </a:bodyPr>
          <a:lstStyle/>
          <a:p>
            <a:pPr algn="ctr"/>
            <a:r>
              <a:rPr lang="en-US" sz="2200" b="1" dirty="0">
                <a:solidFill>
                  <a:srgbClr val="FF0000"/>
                </a:solidFill>
              </a:rPr>
              <a:t>The pesticide label is a legal document.</a:t>
            </a:r>
          </a:p>
          <a:p>
            <a:r>
              <a:rPr lang="en-US" sz="2200" dirty="0"/>
              <a:t>Products must be labeled properly, and found suitable for the intended use. </a:t>
            </a:r>
          </a:p>
          <a:p>
            <a:r>
              <a:rPr lang="en-US" sz="2200" dirty="0">
                <a:solidFill>
                  <a:schemeClr val="accent6">
                    <a:lumMod val="75000"/>
                  </a:schemeClr>
                </a:solidFill>
              </a:rPr>
              <a:t>All pesticide product labels include a signal word, warning statement, precautionary statements for protecting human and environmental health, storage and disposal statements, and directions for use. </a:t>
            </a:r>
          </a:p>
          <a:p>
            <a:r>
              <a:rPr lang="en-US" sz="2200" dirty="0">
                <a:solidFill>
                  <a:schemeClr val="accent6">
                    <a:lumMod val="75000"/>
                  </a:schemeClr>
                </a:solidFill>
              </a:rPr>
              <a:t>By law, all pesticide users must follow the label.  </a:t>
            </a:r>
            <a:r>
              <a:rPr lang="en-US" altLang="en-US" sz="2200" dirty="0">
                <a:solidFill>
                  <a:schemeClr val="accent6">
                    <a:lumMod val="75000"/>
                  </a:schemeClr>
                </a:solidFill>
              </a:rPr>
              <a:t>Any off label use of a pesticide use is a violation.</a:t>
            </a:r>
            <a:endParaRPr lang="en-US" sz="2200" dirty="0">
              <a:solidFill>
                <a:schemeClr val="accent6">
                  <a:lumMod val="75000"/>
                </a:schemeClr>
              </a:solidFill>
            </a:endParaRPr>
          </a:p>
        </p:txBody>
      </p:sp>
      <p:pic>
        <p:nvPicPr>
          <p:cNvPr id="2" name="Picture 1"/>
          <p:cNvPicPr>
            <a:picLocks noChangeAspect="1"/>
          </p:cNvPicPr>
          <p:nvPr/>
        </p:nvPicPr>
        <p:blipFill>
          <a:blip r:embed="rId2"/>
          <a:stretch>
            <a:fillRect/>
          </a:stretch>
        </p:blipFill>
        <p:spPr>
          <a:xfrm>
            <a:off x="3393035" y="5173677"/>
            <a:ext cx="5734703" cy="1044180"/>
          </a:xfrm>
          <a:prstGeom prst="rect">
            <a:avLst/>
          </a:prstGeom>
          <a:ln w="41275">
            <a:solidFill>
              <a:srgbClr val="FF0000"/>
            </a:solidFill>
            <a:prstDash val="sysDot"/>
          </a:ln>
        </p:spPr>
      </p:pic>
    </p:spTree>
    <p:extLst>
      <p:ext uri="{BB962C8B-B14F-4D97-AF65-F5344CB8AC3E}">
        <p14:creationId xmlns:p14="http://schemas.microsoft.com/office/powerpoint/2010/main" val="22699983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5210" y="583465"/>
            <a:ext cx="8911687" cy="1280890"/>
          </a:xfrm>
        </p:spPr>
        <p:txBody>
          <a:bodyPr>
            <a:normAutofit fontScale="90000"/>
          </a:bodyPr>
          <a:lstStyle/>
          <a:p>
            <a:r>
              <a:rPr lang="en-US" sz="4400" dirty="0"/>
              <a:t>Respiratory Protection</a:t>
            </a:r>
            <a:br>
              <a:rPr lang="en-US" sz="4400" dirty="0"/>
            </a:br>
            <a:r>
              <a:rPr lang="en-US" sz="4400" dirty="0"/>
              <a:t>Written Program 3CCR § 6739(a)</a:t>
            </a:r>
          </a:p>
        </p:txBody>
      </p:sp>
      <p:sp>
        <p:nvSpPr>
          <p:cNvPr id="5" name="Content Placeholder 4"/>
          <p:cNvSpPr>
            <a:spLocks noGrp="1"/>
          </p:cNvSpPr>
          <p:nvPr>
            <p:ph idx="1"/>
          </p:nvPr>
        </p:nvSpPr>
        <p:spPr>
          <a:xfrm>
            <a:off x="1113568" y="1997474"/>
            <a:ext cx="9700591" cy="4212563"/>
          </a:xfrm>
        </p:spPr>
        <p:txBody>
          <a:bodyPr>
            <a:normAutofit/>
          </a:bodyPr>
          <a:lstStyle/>
          <a:p>
            <a:pPr marL="0" indent="0">
              <a:buNone/>
            </a:pPr>
            <a:r>
              <a:rPr lang="en-US" sz="2200" dirty="0">
                <a:solidFill>
                  <a:schemeClr val="accent6">
                    <a:lumMod val="75000"/>
                  </a:schemeClr>
                </a:solidFill>
              </a:rPr>
              <a:t>A written respiratory program is required when wearing respirators is required by any pesticide labeling, restricted material permit condition, regulation, the employer, or when employees voluntarily use respirators supplied by the employer.</a:t>
            </a:r>
          </a:p>
          <a:p>
            <a:pPr marL="0" indent="0">
              <a:buNone/>
            </a:pPr>
            <a:endParaRPr lang="en-US" sz="2200" dirty="0">
              <a:solidFill>
                <a:schemeClr val="accent6">
                  <a:lumMod val="75000"/>
                </a:schemeClr>
              </a:solidFill>
            </a:endParaRPr>
          </a:p>
          <a:p>
            <a:pPr marL="0" indent="0">
              <a:buNone/>
            </a:pPr>
            <a:r>
              <a:rPr lang="en-US" sz="2200" dirty="0">
                <a:solidFill>
                  <a:schemeClr val="accent6">
                    <a:lumMod val="75000"/>
                  </a:schemeClr>
                </a:solidFill>
              </a:rPr>
              <a:t>Does not apply to employees who voluntarily use dust masks, or employees who voluntarily use any respirator </a:t>
            </a:r>
            <a:r>
              <a:rPr lang="en-US" sz="2200" u="sng" dirty="0">
                <a:solidFill>
                  <a:schemeClr val="accent6">
                    <a:lumMod val="75000"/>
                  </a:schemeClr>
                </a:solidFill>
              </a:rPr>
              <a:t>not</a:t>
            </a:r>
            <a:r>
              <a:rPr lang="en-US" sz="2200" dirty="0">
                <a:solidFill>
                  <a:schemeClr val="accent6">
                    <a:lumMod val="75000"/>
                  </a:schemeClr>
                </a:solidFill>
              </a:rPr>
              <a:t> provided by the employer.</a:t>
            </a:r>
          </a:p>
          <a:p>
            <a:r>
              <a:rPr lang="en-US" sz="2200" dirty="0">
                <a:solidFill>
                  <a:schemeClr val="accent6">
                    <a:lumMod val="75000"/>
                  </a:schemeClr>
                </a:solidFill>
              </a:rPr>
              <a:t>IF employers permit employees to use respirators when not required, 3CCR 6739(r) must be posted in the employee communication area next to the A-8.</a:t>
            </a:r>
          </a:p>
          <a:p>
            <a:pPr marL="0" indent="0">
              <a:buNone/>
            </a:pPr>
            <a:endParaRPr lang="en-US" sz="2200" dirty="0">
              <a:solidFill>
                <a:schemeClr val="accent6">
                  <a:lumMod val="75000"/>
                </a:schemeClr>
              </a:solidFill>
            </a:endParaRPr>
          </a:p>
        </p:txBody>
      </p:sp>
    </p:spTree>
    <p:extLst>
      <p:ext uri="{BB962C8B-B14F-4D97-AF65-F5344CB8AC3E}">
        <p14:creationId xmlns:p14="http://schemas.microsoft.com/office/powerpoint/2010/main" val="37948910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880" y="526203"/>
            <a:ext cx="8911687" cy="1280890"/>
          </a:xfrm>
        </p:spPr>
        <p:txBody>
          <a:bodyPr>
            <a:normAutofit fontScale="90000"/>
          </a:bodyPr>
          <a:lstStyle/>
          <a:p>
            <a:r>
              <a:rPr lang="en-US" sz="4400" dirty="0"/>
              <a:t>Respiratory Protection</a:t>
            </a:r>
            <a:br>
              <a:rPr lang="en-US" sz="4400" dirty="0"/>
            </a:br>
            <a:r>
              <a:rPr lang="en-US" sz="2200" dirty="0">
                <a:solidFill>
                  <a:srgbClr val="FF0000"/>
                </a:solidFill>
              </a:rPr>
              <a:t>Medical Evaluation 3CCR § 6739(q)(s);</a:t>
            </a:r>
            <a:r>
              <a:rPr lang="en-US" sz="2400" dirty="0"/>
              <a:t/>
            </a:r>
            <a:br>
              <a:rPr lang="en-US" sz="2400" dirty="0"/>
            </a:br>
            <a:r>
              <a:rPr lang="en-US" sz="2200" dirty="0">
                <a:solidFill>
                  <a:srgbClr val="FF0000"/>
                </a:solidFill>
              </a:rPr>
              <a:t>Fit Test Records 3CCR § 6739(p)(2) and (3)</a:t>
            </a:r>
            <a:br>
              <a:rPr lang="en-US" sz="2200" dirty="0">
                <a:solidFill>
                  <a:srgbClr val="FF0000"/>
                </a:solidFill>
              </a:rPr>
            </a:br>
            <a:endParaRPr lang="en-US" sz="4400" dirty="0">
              <a:solidFill>
                <a:srgbClr val="FF0000"/>
              </a:solidFill>
            </a:endParaRPr>
          </a:p>
        </p:txBody>
      </p:sp>
      <p:sp>
        <p:nvSpPr>
          <p:cNvPr id="5" name="Content Placeholder 4"/>
          <p:cNvSpPr>
            <a:spLocks noGrp="1"/>
          </p:cNvSpPr>
          <p:nvPr>
            <p:ph idx="1"/>
          </p:nvPr>
        </p:nvSpPr>
        <p:spPr>
          <a:xfrm>
            <a:off x="698880" y="1805117"/>
            <a:ext cx="9700591" cy="1324304"/>
          </a:xfrm>
        </p:spPr>
        <p:txBody>
          <a:bodyPr>
            <a:normAutofit/>
          </a:bodyPr>
          <a:lstStyle/>
          <a:p>
            <a:r>
              <a:rPr lang="en-US" sz="2200" dirty="0">
                <a:solidFill>
                  <a:schemeClr val="tx1"/>
                </a:solidFill>
              </a:rPr>
              <a:t>IF required, employees will need a medical evaluation for respirator use, 3CCR 6739, and a fit test record must be on file, 3CCR 6739(p)(2,3); and those records must be maintained on site for three years.</a:t>
            </a:r>
          </a:p>
        </p:txBody>
      </p:sp>
      <p:sp>
        <p:nvSpPr>
          <p:cNvPr id="6" name="Title 3"/>
          <p:cNvSpPr txBox="1">
            <a:spLocks/>
          </p:cNvSpPr>
          <p:nvPr/>
        </p:nvSpPr>
        <p:spPr>
          <a:xfrm>
            <a:off x="698880" y="3054978"/>
            <a:ext cx="8911687" cy="1019873"/>
          </a:xfrm>
          <a:prstGeom prst="rect">
            <a:avLst/>
          </a:prstGeom>
        </p:spPr>
        <p:txBody>
          <a:bodyPr vert="horz" lIns="91440" tIns="45720" rIns="91440" bIns="45720" rtlCol="0" anchor="t">
            <a:normAutofit fontScale="5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100" dirty="0"/>
              <a:t>Respiratory Protection</a:t>
            </a:r>
            <a:r>
              <a:rPr lang="en-US" sz="4400" dirty="0"/>
              <a:t/>
            </a:r>
            <a:br>
              <a:rPr lang="en-US" sz="4400" dirty="0"/>
            </a:br>
            <a:r>
              <a:rPr lang="en-US" sz="3300" dirty="0">
                <a:solidFill>
                  <a:srgbClr val="FF0000"/>
                </a:solidFill>
              </a:rPr>
              <a:t>Respirators Inspected 3CCR § 6739(j)(1)</a:t>
            </a:r>
            <a:r>
              <a:rPr lang="en-US" sz="3300" dirty="0"/>
              <a:t> </a:t>
            </a:r>
            <a:r>
              <a:rPr lang="en-US" sz="2200" dirty="0">
                <a:solidFill>
                  <a:srgbClr val="FF0000"/>
                </a:solidFill>
              </a:rPr>
              <a:t/>
            </a:r>
            <a:br>
              <a:rPr lang="en-US" sz="2200" dirty="0">
                <a:solidFill>
                  <a:srgbClr val="FF0000"/>
                </a:solidFill>
              </a:rPr>
            </a:br>
            <a:endParaRPr lang="en-US" sz="4400" dirty="0">
              <a:solidFill>
                <a:srgbClr val="FF0000"/>
              </a:solidFill>
            </a:endParaRPr>
          </a:p>
        </p:txBody>
      </p:sp>
      <p:sp>
        <p:nvSpPr>
          <p:cNvPr id="7" name="Content Placeholder 4"/>
          <p:cNvSpPr txBox="1">
            <a:spLocks/>
          </p:cNvSpPr>
          <p:nvPr/>
        </p:nvSpPr>
        <p:spPr>
          <a:xfrm>
            <a:off x="847238" y="3801212"/>
            <a:ext cx="9700591" cy="213323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dirty="0"/>
              <a:t>Employers shall assure: • Maintain routine-use respirators when required by any pesticide labeling, restricted material permit condition, regulation or the employer. • Maintain emergency-use or second respirators to ensure air cylinders are at 100% of manufactures recommended capacity. • Emergency-use respirators are to be inspected monthly according to routine-use criteria, manufactures recommendations. • Escape only respirators must be inspected according to routine-use inspection criteria.</a:t>
            </a:r>
            <a:endParaRPr lang="en-US" sz="2200" dirty="0">
              <a:solidFill>
                <a:schemeClr val="accent6">
                  <a:lumMod val="75000"/>
                </a:schemeClr>
              </a:solidFill>
            </a:endParaRPr>
          </a:p>
        </p:txBody>
      </p:sp>
    </p:spTree>
    <p:extLst>
      <p:ext uri="{BB962C8B-B14F-4D97-AF65-F5344CB8AC3E}">
        <p14:creationId xmlns:p14="http://schemas.microsoft.com/office/powerpoint/2010/main" val="35954434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0620" y="618976"/>
            <a:ext cx="8911687" cy="993596"/>
          </a:xfrm>
        </p:spPr>
        <p:txBody>
          <a:bodyPr>
            <a:normAutofit/>
          </a:bodyPr>
          <a:lstStyle/>
          <a:p>
            <a:r>
              <a:rPr lang="en-US" dirty="0">
                <a:solidFill>
                  <a:srgbClr val="FF0000"/>
                </a:solidFill>
              </a:rPr>
              <a:t>Respirator Storage 3CCR § 6739(h)(4)</a:t>
            </a:r>
          </a:p>
        </p:txBody>
      </p:sp>
      <p:sp>
        <p:nvSpPr>
          <p:cNvPr id="5" name="Content Placeholder 4"/>
          <p:cNvSpPr>
            <a:spLocks noGrp="1"/>
          </p:cNvSpPr>
          <p:nvPr>
            <p:ph idx="1"/>
          </p:nvPr>
        </p:nvSpPr>
        <p:spPr>
          <a:xfrm>
            <a:off x="1228978" y="1612572"/>
            <a:ext cx="9700591" cy="1744718"/>
          </a:xfrm>
        </p:spPr>
        <p:txBody>
          <a:bodyPr>
            <a:normAutofit/>
          </a:bodyPr>
          <a:lstStyle/>
          <a:p>
            <a:r>
              <a:rPr lang="en-US" sz="2400" dirty="0"/>
              <a:t>Verify that respirators are stored in a manner that protects them from damage, contamination, dust, sunlight, extreme temperatures, excessive moisture and damaging chemicals. Respirators must also be stored in a manner that prevents the face-piece and exhalation valve from deformation.</a:t>
            </a:r>
            <a:endParaRPr lang="en-US" sz="2200" dirty="0">
              <a:solidFill>
                <a:schemeClr val="tx1"/>
              </a:solidFill>
            </a:endParaRPr>
          </a:p>
        </p:txBody>
      </p:sp>
    </p:spTree>
    <p:extLst>
      <p:ext uri="{BB962C8B-B14F-4D97-AF65-F5344CB8AC3E}">
        <p14:creationId xmlns:p14="http://schemas.microsoft.com/office/powerpoint/2010/main" val="4156696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Inspections and Enforcement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23730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a:t>
            </a:r>
          </a:p>
        </p:txBody>
      </p:sp>
      <p:sp>
        <p:nvSpPr>
          <p:cNvPr id="3" name="Content Placeholder 2"/>
          <p:cNvSpPr>
            <a:spLocks noGrp="1"/>
          </p:cNvSpPr>
          <p:nvPr>
            <p:ph idx="1"/>
          </p:nvPr>
        </p:nvSpPr>
        <p:spPr/>
        <p:txBody>
          <a:bodyPr/>
          <a:lstStyle/>
          <a:p>
            <a:r>
              <a:rPr lang="en-US" dirty="0"/>
              <a:t>DPR, county agricultural commissioners and their staff are authorized under state law to enforce those provisions of state laws (Food and Ag Code) and regulations (Ca Code of </a:t>
            </a:r>
            <a:r>
              <a:rPr lang="en-US" dirty="0" err="1"/>
              <a:t>Regs</a:t>
            </a:r>
            <a:r>
              <a:rPr lang="en-US" dirty="0"/>
              <a:t>) as they pertain to pesticide use and safety.</a:t>
            </a:r>
          </a:p>
          <a:p>
            <a:r>
              <a:rPr lang="en-US" dirty="0"/>
              <a:t>Includes inspection authority and investigation procedures, issuing permits, worker safety, groundwater protection and surface water protection.</a:t>
            </a:r>
          </a:p>
          <a:p>
            <a:r>
              <a:rPr lang="en-US" dirty="0"/>
              <a:t>The goal is compliance with state laws and regulations; enforcement actions range from written violation notice to fines being assessed, depending on the severity, frequency, and previous history of similar violation(s).</a:t>
            </a:r>
          </a:p>
        </p:txBody>
      </p:sp>
    </p:spTree>
    <p:extLst>
      <p:ext uri="{BB962C8B-B14F-4D97-AF65-F5344CB8AC3E}">
        <p14:creationId xmlns:p14="http://schemas.microsoft.com/office/powerpoint/2010/main" val="1683893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47" y="369902"/>
            <a:ext cx="9875520" cy="1356360"/>
          </a:xfrm>
        </p:spPr>
        <p:txBody>
          <a:bodyPr/>
          <a:lstStyle/>
          <a:p>
            <a:r>
              <a:rPr lang="en-US" dirty="0"/>
              <a:t>Inspections</a:t>
            </a:r>
          </a:p>
        </p:txBody>
      </p:sp>
      <p:sp>
        <p:nvSpPr>
          <p:cNvPr id="3" name="Content Placeholder 2"/>
          <p:cNvSpPr>
            <a:spLocks noGrp="1"/>
          </p:cNvSpPr>
          <p:nvPr>
            <p:ph idx="1"/>
          </p:nvPr>
        </p:nvSpPr>
        <p:spPr>
          <a:xfrm>
            <a:off x="1249049" y="1528374"/>
            <a:ext cx="9448799" cy="4678018"/>
          </a:xfrm>
        </p:spPr>
        <p:txBody>
          <a:bodyPr>
            <a:noAutofit/>
          </a:bodyPr>
          <a:lstStyle/>
          <a:p>
            <a:pPr marL="0" indent="0">
              <a:buNone/>
            </a:pPr>
            <a:r>
              <a:rPr lang="en-US" sz="2000" dirty="0"/>
              <a:t>Field Worker Safety Inspection</a:t>
            </a:r>
          </a:p>
          <a:p>
            <a:r>
              <a:rPr lang="en-US" dirty="0"/>
              <a:t>anytime within 30 days of an application,</a:t>
            </a:r>
          </a:p>
          <a:p>
            <a:r>
              <a:rPr lang="en-US" dirty="0"/>
              <a:t>Confirm current permit, </a:t>
            </a:r>
          </a:p>
          <a:p>
            <a:r>
              <a:rPr lang="en-US" dirty="0"/>
              <a:t>Verify hazard communication, including completed PSIS A-8/A-9 posting, confirm it is complete, emergency medical care, etc.</a:t>
            </a:r>
          </a:p>
          <a:p>
            <a:r>
              <a:rPr lang="en-US" dirty="0"/>
              <a:t>Document field size, fieldworker activity, number of fieldworkers interviewed, pesticide name/registration number, signal word of product, required PPE (additional PPE may be required for entering during REI)</a:t>
            </a:r>
          </a:p>
          <a:p>
            <a:r>
              <a:rPr lang="en-US" dirty="0"/>
              <a:t>Confirm presence of decontamination materials (1 gallon water per employee, soap, single use towels) within1/4-mile of fieldworker working in a contaminated field.</a:t>
            </a:r>
          </a:p>
          <a:p>
            <a:endParaRPr lang="en-US" dirty="0"/>
          </a:p>
        </p:txBody>
      </p:sp>
    </p:spTree>
    <p:extLst>
      <p:ext uri="{BB962C8B-B14F-4D97-AF65-F5344CB8AC3E}">
        <p14:creationId xmlns:p14="http://schemas.microsoft.com/office/powerpoint/2010/main" val="12965780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Inspections</a:t>
            </a:r>
          </a:p>
        </p:txBody>
      </p:sp>
      <p:sp>
        <p:nvSpPr>
          <p:cNvPr id="3" name="Content Placeholder 2"/>
          <p:cNvSpPr>
            <a:spLocks noGrp="1"/>
          </p:cNvSpPr>
          <p:nvPr>
            <p:ph idx="1"/>
          </p:nvPr>
        </p:nvSpPr>
        <p:spPr>
          <a:xfrm>
            <a:off x="2385391" y="1537252"/>
            <a:ext cx="9448799" cy="4678018"/>
          </a:xfrm>
        </p:spPr>
        <p:txBody>
          <a:bodyPr>
            <a:noAutofit/>
          </a:bodyPr>
          <a:lstStyle/>
          <a:p>
            <a:pPr marL="0" indent="0">
              <a:buNone/>
            </a:pPr>
            <a:r>
              <a:rPr lang="en-US" sz="2000" dirty="0"/>
              <a:t>Pesticide Use Monitoring Inspection </a:t>
            </a:r>
          </a:p>
          <a:p>
            <a:r>
              <a:rPr lang="en-US" dirty="0"/>
              <a:t>Can be mix/load and/or application</a:t>
            </a:r>
          </a:p>
          <a:p>
            <a:r>
              <a:rPr lang="en-US" dirty="0"/>
              <a:t>Used to determine handler and employer compliance with all applicable conditions of permit, pesticide labeling requirements, training, and worker safety;</a:t>
            </a:r>
          </a:p>
          <a:p>
            <a:r>
              <a:rPr lang="en-US" dirty="0"/>
              <a:t>Confirms whether the handler and employer are mitigating any possible hazard to persons, non-target animal, crops and property;  </a:t>
            </a:r>
          </a:p>
          <a:p>
            <a:r>
              <a:rPr lang="en-US" dirty="0"/>
              <a:t>Confirms ability to correctly identify the pesticide and to determine the compliance status of labeling requirements such as site, rate and handling precautions.</a:t>
            </a:r>
          </a:p>
          <a:p>
            <a:endParaRPr lang="en-US" dirty="0"/>
          </a:p>
          <a:p>
            <a:endParaRPr lang="en-US" dirty="0"/>
          </a:p>
        </p:txBody>
      </p:sp>
    </p:spTree>
    <p:extLst>
      <p:ext uri="{BB962C8B-B14F-4D97-AF65-F5344CB8AC3E}">
        <p14:creationId xmlns:p14="http://schemas.microsoft.com/office/powerpoint/2010/main" val="1099882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719" y="570844"/>
            <a:ext cx="8911687" cy="1280890"/>
          </a:xfrm>
        </p:spPr>
        <p:txBody>
          <a:bodyPr>
            <a:normAutofit/>
          </a:bodyPr>
          <a:lstStyle/>
          <a:p>
            <a:r>
              <a:rPr lang="en-US" sz="3100" dirty="0"/>
              <a:t>Inspections Pest Control Headquarters Inspection </a:t>
            </a:r>
            <a:r>
              <a:rPr lang="en-US" b="1" dirty="0"/>
              <a:t/>
            </a:r>
            <a:br>
              <a:rPr lang="en-US" b="1" dirty="0"/>
            </a:br>
            <a:endParaRPr lang="en-US" dirty="0"/>
          </a:p>
        </p:txBody>
      </p:sp>
      <p:sp>
        <p:nvSpPr>
          <p:cNvPr id="3" name="Content Placeholder 2"/>
          <p:cNvSpPr>
            <a:spLocks noGrp="1"/>
          </p:cNvSpPr>
          <p:nvPr>
            <p:ph idx="1"/>
          </p:nvPr>
        </p:nvSpPr>
        <p:spPr>
          <a:xfrm>
            <a:off x="982719" y="1851734"/>
            <a:ext cx="9448799" cy="4310270"/>
          </a:xfrm>
        </p:spPr>
        <p:txBody>
          <a:bodyPr>
            <a:noAutofit/>
          </a:bodyPr>
          <a:lstStyle/>
          <a:p>
            <a:r>
              <a:rPr lang="en-US" dirty="0"/>
              <a:t>Confirm current OIN/permit, 3CCR § 6622</a:t>
            </a:r>
          </a:p>
          <a:p>
            <a:r>
              <a:rPr lang="en-US" dirty="0"/>
              <a:t>All permit related records retained for 2 years, 3CCR § 6623, 3CCR § 6626</a:t>
            </a:r>
          </a:p>
          <a:p>
            <a:r>
              <a:rPr lang="en-US" dirty="0"/>
              <a:t>Review of training documents, must have a qualified trainer (QAC, QAL, PAC, PCA), written training program</a:t>
            </a:r>
          </a:p>
          <a:p>
            <a:r>
              <a:rPr lang="en-US" dirty="0"/>
              <a:t>Required posted employee documents (Hazard communication, respiratory program, planned emergency care posted, A-8, SDS),</a:t>
            </a:r>
          </a:p>
          <a:p>
            <a:r>
              <a:rPr lang="en-US" dirty="0"/>
              <a:t>Change area (water, soap and single use towels),</a:t>
            </a:r>
          </a:p>
          <a:p>
            <a:r>
              <a:rPr lang="en-US" dirty="0"/>
              <a:t>Storage of PPE (clean, good repair, employer responsible to clean and maintain), remains on property,</a:t>
            </a:r>
          </a:p>
          <a:p>
            <a:r>
              <a:rPr lang="en-US" dirty="0"/>
              <a:t>Pesticide storage – containers labeled, appropriate service containers, service container labeling, containers secured, signage posted if warning/danger,</a:t>
            </a:r>
          </a:p>
        </p:txBody>
      </p:sp>
    </p:spTree>
    <p:extLst>
      <p:ext uri="{BB962C8B-B14F-4D97-AF65-F5344CB8AC3E}">
        <p14:creationId xmlns:p14="http://schemas.microsoft.com/office/powerpoint/2010/main" val="18743643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a:xfrm>
            <a:off x="1839310" y="1608083"/>
            <a:ext cx="9665302" cy="4303139"/>
          </a:xfrm>
        </p:spPr>
        <p:txBody>
          <a:bodyPr/>
          <a:lstStyle/>
          <a:p>
            <a:r>
              <a:rPr lang="en-US" dirty="0"/>
              <a:t>Must have a pesticide permit from our office prior to making a pesticide application; make monthly reports for all applications.</a:t>
            </a:r>
          </a:p>
          <a:p>
            <a:r>
              <a:rPr lang="en-US" dirty="0" smtClean="0"/>
              <a:t>Develop </a:t>
            </a:r>
            <a:r>
              <a:rPr lang="en-US" dirty="0"/>
              <a:t>a written training program for fieldworkers and handlers; maintain written training documents; train employees.</a:t>
            </a:r>
          </a:p>
          <a:p>
            <a:r>
              <a:rPr lang="en-US" dirty="0"/>
              <a:t>Maintain necessary hazard communication documents.</a:t>
            </a:r>
          </a:p>
          <a:p>
            <a:r>
              <a:rPr lang="en-US" dirty="0"/>
              <a:t>Provide and maintain all necessary PPE and decontamination facilities.</a:t>
            </a:r>
          </a:p>
          <a:p>
            <a:r>
              <a:rPr lang="en-US" dirty="0"/>
              <a:t>Follow the label!</a:t>
            </a:r>
          </a:p>
          <a:p>
            <a:pPr marL="0" indent="0">
              <a:buNone/>
            </a:pPr>
            <a:endParaRPr lang="en-US" dirty="0"/>
          </a:p>
        </p:txBody>
      </p:sp>
    </p:spTree>
    <p:extLst>
      <p:ext uri="{BB962C8B-B14F-4D97-AF65-F5344CB8AC3E}">
        <p14:creationId xmlns:p14="http://schemas.microsoft.com/office/powerpoint/2010/main" val="3181016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Nevada County Department of Agriculture</a:t>
            </a:r>
          </a:p>
        </p:txBody>
      </p:sp>
      <p:sp>
        <p:nvSpPr>
          <p:cNvPr id="3" name="Content Placeholder 2"/>
          <p:cNvSpPr>
            <a:spLocks noGrp="1"/>
          </p:cNvSpPr>
          <p:nvPr>
            <p:ph idx="1"/>
          </p:nvPr>
        </p:nvSpPr>
        <p:spPr/>
        <p:txBody>
          <a:bodyPr/>
          <a:lstStyle/>
          <a:p>
            <a:pPr marL="0" indent="0">
              <a:buNone/>
            </a:pPr>
            <a:r>
              <a:rPr lang="en-US" dirty="0"/>
              <a:t>530-470-2690</a:t>
            </a:r>
          </a:p>
          <a:p>
            <a:pPr marL="0" indent="0">
              <a:buNone/>
            </a:pPr>
            <a:r>
              <a:rPr lang="en-US" dirty="0">
                <a:hlinkClick r:id="rId2"/>
              </a:rPr>
              <a:t>agdept@co.nevada.ca.us</a:t>
            </a:r>
            <a:endParaRPr lang="en-US" dirty="0"/>
          </a:p>
          <a:p>
            <a:pPr marL="0" indent="0">
              <a:buNone/>
            </a:pPr>
            <a:endParaRPr lang="en-US" dirty="0"/>
          </a:p>
          <a:p>
            <a:pPr marL="0" indent="0">
              <a:buNone/>
            </a:pPr>
            <a:r>
              <a:rPr lang="en-US" dirty="0"/>
              <a:t>950 Maidu Ave #170</a:t>
            </a:r>
          </a:p>
          <a:p>
            <a:pPr marL="0" indent="0">
              <a:buNone/>
            </a:pPr>
            <a:r>
              <a:rPr lang="en-US" dirty="0"/>
              <a:t>Nevada City, CA 95959</a:t>
            </a:r>
          </a:p>
          <a:p>
            <a:pPr marL="0" indent="0">
              <a:buNone/>
            </a:pPr>
            <a:endParaRPr lang="en-US" dirty="0"/>
          </a:p>
        </p:txBody>
      </p:sp>
    </p:spTree>
    <p:extLst>
      <p:ext uri="{BB962C8B-B14F-4D97-AF65-F5344CB8AC3E}">
        <p14:creationId xmlns:p14="http://schemas.microsoft.com/office/powerpoint/2010/main" val="246220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21517" y="90841"/>
            <a:ext cx="5421325" cy="6693856"/>
          </a:xfrm>
          <a:prstGeom prst="rect">
            <a:avLst/>
          </a:prstGeom>
        </p:spPr>
      </p:pic>
      <p:sp>
        <p:nvSpPr>
          <p:cNvPr id="6" name="Text Placeholder 5"/>
          <p:cNvSpPr>
            <a:spLocks noGrp="1"/>
          </p:cNvSpPr>
          <p:nvPr>
            <p:ph type="body" idx="1"/>
          </p:nvPr>
        </p:nvSpPr>
        <p:spPr>
          <a:xfrm>
            <a:off x="2816772" y="233990"/>
            <a:ext cx="3647090" cy="6408547"/>
          </a:xfrm>
        </p:spPr>
        <p:txBody>
          <a:bodyPr anchor="t"/>
          <a:lstStyle/>
          <a:p>
            <a:r>
              <a:rPr lang="en-US" sz="2400" b="1" dirty="0"/>
              <a:t>Elements of a label</a:t>
            </a:r>
          </a:p>
          <a:p>
            <a:pPr marL="285750" indent="-285750">
              <a:buFont typeface="Arial" panose="020B0604020202020204" pitchFamily="34" charset="0"/>
              <a:buChar char="•"/>
            </a:pPr>
            <a:r>
              <a:rPr lang="en-US" dirty="0"/>
              <a:t>Name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Active ingredients</a:t>
            </a:r>
          </a:p>
          <a:p>
            <a:pPr marL="285750" indent="-285750">
              <a:buFont typeface="Arial" panose="020B0604020202020204" pitchFamily="34" charset="0"/>
              <a:buChar char="•"/>
            </a:pPr>
            <a:r>
              <a:rPr lang="en-US" dirty="0"/>
              <a:t>EPA Reg. No.</a:t>
            </a:r>
          </a:p>
          <a:p>
            <a:pPr marL="285750" indent="-285750">
              <a:buFont typeface="Arial" panose="020B0604020202020204" pitchFamily="34" charset="0"/>
              <a:buChar char="•"/>
            </a:pPr>
            <a:r>
              <a:rPr lang="en-US" dirty="0"/>
              <a:t>Signal Word: Caution</a:t>
            </a:r>
          </a:p>
          <a:p>
            <a:pPr marL="285750" indent="-285750">
              <a:buFont typeface="Arial" panose="020B0604020202020204" pitchFamily="34" charset="0"/>
              <a:buChar char="•"/>
            </a:pPr>
            <a:r>
              <a:rPr lang="en-US" dirty="0"/>
              <a:t>First Aid Instructions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Manufacturer</a:t>
            </a:r>
          </a:p>
        </p:txBody>
      </p:sp>
    </p:spTree>
    <p:extLst>
      <p:ext uri="{BB962C8B-B14F-4D97-AF65-F5344CB8AC3E}">
        <p14:creationId xmlns:p14="http://schemas.microsoft.com/office/powerpoint/2010/main" val="188686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713187" y="233990"/>
            <a:ext cx="5129048" cy="6408547"/>
          </a:xfrm>
        </p:spPr>
        <p:txBody>
          <a:bodyPr anchor="t"/>
          <a:lstStyle/>
          <a:p>
            <a:r>
              <a:rPr lang="en-US" sz="2400" b="1" dirty="0"/>
              <a:t>Elements of a label</a:t>
            </a:r>
          </a:p>
          <a:p>
            <a:pPr marL="285750" indent="-285750">
              <a:buFont typeface="Arial" panose="020B0604020202020204" pitchFamily="34" charset="0"/>
              <a:buChar char="•"/>
            </a:pPr>
            <a:r>
              <a:rPr lang="en-US" dirty="0"/>
              <a:t>Precautionary Statements</a:t>
            </a:r>
          </a:p>
          <a:p>
            <a:pPr marL="285750" indent="-285750">
              <a:buFont typeface="Arial" panose="020B0604020202020204" pitchFamily="34" charset="0"/>
              <a:buChar char="•"/>
            </a:pPr>
            <a:r>
              <a:rPr lang="en-US" dirty="0"/>
              <a:t>Required PPE</a:t>
            </a:r>
          </a:p>
          <a:p>
            <a:pPr marL="285750" indent="-285750">
              <a:buFont typeface="Arial" panose="020B0604020202020204" pitchFamily="34" charset="0"/>
              <a:buChar char="•"/>
            </a:pPr>
            <a:r>
              <a:rPr lang="en-US" dirty="0"/>
              <a:t>Environmental Hazards </a:t>
            </a:r>
          </a:p>
          <a:p>
            <a:pPr marL="285750" indent="-285750">
              <a:buFont typeface="Arial" panose="020B0604020202020204" pitchFamily="34" charset="0"/>
              <a:buChar char="•"/>
            </a:pPr>
            <a:r>
              <a:rPr lang="en-US" dirty="0"/>
              <a:t>Directions for Use – FIFRA statement</a:t>
            </a:r>
          </a:p>
          <a:p>
            <a:pPr marL="285750" indent="-285750">
              <a:buFont typeface="Arial" panose="020B0604020202020204" pitchFamily="34" charset="0"/>
              <a:buChar char="•"/>
            </a:pPr>
            <a:r>
              <a:rPr lang="en-US" dirty="0"/>
              <a:t>Agricultural Use Requirements</a:t>
            </a:r>
          </a:p>
          <a:p>
            <a:pPr marL="285750" indent="-285750">
              <a:buFont typeface="Arial" panose="020B0604020202020204" pitchFamily="34" charset="0"/>
              <a:buChar char="•"/>
            </a:pPr>
            <a:r>
              <a:rPr lang="en-US" dirty="0"/>
              <a:t>Restricted Entry Interval (REI)</a:t>
            </a:r>
          </a:p>
          <a:p>
            <a:pPr marL="285750" indent="-285750">
              <a:buFont typeface="Arial" panose="020B0604020202020204" pitchFamily="34" charset="0"/>
              <a:buChar char="•"/>
            </a:pPr>
            <a:r>
              <a:rPr lang="en-US" dirty="0"/>
              <a:t>General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Mixing and Application Instructions, with notes on types of mixtures and applications, continues</a:t>
            </a:r>
          </a:p>
        </p:txBody>
      </p:sp>
      <p:pic>
        <p:nvPicPr>
          <p:cNvPr id="3" name="Picture 2"/>
          <p:cNvPicPr>
            <a:picLocks noChangeAspect="1"/>
          </p:cNvPicPr>
          <p:nvPr/>
        </p:nvPicPr>
        <p:blipFill>
          <a:blip r:embed="rId2"/>
          <a:stretch>
            <a:fillRect/>
          </a:stretch>
        </p:blipFill>
        <p:spPr>
          <a:xfrm>
            <a:off x="6842234" y="80449"/>
            <a:ext cx="5245913" cy="6696910"/>
          </a:xfrm>
          <a:prstGeom prst="rect">
            <a:avLst/>
          </a:prstGeom>
        </p:spPr>
      </p:pic>
    </p:spTree>
    <p:extLst>
      <p:ext uri="{BB962C8B-B14F-4D97-AF65-F5344CB8AC3E}">
        <p14:creationId xmlns:p14="http://schemas.microsoft.com/office/powerpoint/2010/main" val="1801297359"/>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16167</TotalTime>
  <Words>5834</Words>
  <Application>Microsoft Office PowerPoint</Application>
  <PresentationFormat>Widescreen</PresentationFormat>
  <Paragraphs>624</Paragraphs>
  <Slides>79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Corbel</vt:lpstr>
      <vt:lpstr>Wingdings</vt:lpstr>
      <vt:lpstr>Wingdings 3</vt:lpstr>
      <vt:lpstr>Basis</vt:lpstr>
      <vt:lpstr>Pesticides and Cannabis</vt:lpstr>
      <vt:lpstr>PowerPoint Presentation</vt:lpstr>
      <vt:lpstr>Role of California Ag Commissioners (CAC’s)</vt:lpstr>
      <vt:lpstr>What is a pesticide?</vt:lpstr>
      <vt:lpstr>Some misconceptions</vt:lpstr>
      <vt:lpstr>Pesticide Registration</vt:lpstr>
      <vt:lpstr>The Label is Law!!</vt:lpstr>
      <vt:lpstr>PowerPoint Presentation</vt:lpstr>
      <vt:lpstr>PowerPoint Presentation</vt:lpstr>
      <vt:lpstr>Possibly Allowed Active Ingredients</vt:lpstr>
      <vt:lpstr>Never allowed!</vt:lpstr>
      <vt:lpstr>Residue Tolerances Category 1 and 2</vt:lpstr>
      <vt:lpstr>Ag Commissioner Pest Management Review</vt:lpstr>
      <vt:lpstr>Selecting and Purchasing the Right Pesticide</vt:lpstr>
      <vt:lpstr>General pesticide safety</vt:lpstr>
      <vt:lpstr>Pesticide Hazards and Concerns</vt:lpstr>
      <vt:lpstr>Possible Exposure Routes</vt:lpstr>
      <vt:lpstr>Restricted Entry Interval (REI)</vt:lpstr>
      <vt:lpstr>Personal Protective Equipment</vt:lpstr>
      <vt:lpstr>Pesticide Labels and SDS</vt:lpstr>
      <vt:lpstr>Mixing and applying pesticides</vt:lpstr>
      <vt:lpstr>Preparing for an application</vt:lpstr>
      <vt:lpstr>Mixing</vt:lpstr>
      <vt:lpstr>Safe Application Techniques</vt:lpstr>
      <vt:lpstr>Drift</vt:lpstr>
      <vt:lpstr>Equipment Calibration</vt:lpstr>
      <vt:lpstr>Equipment Calibration (con’t)</vt:lpstr>
      <vt:lpstr>Pesticide Containers and Storage</vt:lpstr>
      <vt:lpstr>Containers Secured 3CCR § 6672(b)</vt:lpstr>
      <vt:lpstr>Service Container Labeling 3CCR § 6678</vt:lpstr>
      <vt:lpstr>Containers Properly Rinsed 3CCR § 6684</vt:lpstr>
      <vt:lpstr>Prohibited Containers for Pesticides 3CCR § 6680</vt:lpstr>
      <vt:lpstr>Pesticide Storage Containers Labeled/Closures 3CCR § 6676</vt:lpstr>
      <vt:lpstr>Inspections and Enforcement</vt:lpstr>
      <vt:lpstr>Enforcement</vt:lpstr>
      <vt:lpstr>Fine Ranges</vt:lpstr>
      <vt:lpstr>Inspections</vt:lpstr>
      <vt:lpstr>Inspections Pest Control Headquarters Inspection  </vt:lpstr>
      <vt:lpstr>Pesticide Permits</vt:lpstr>
      <vt:lpstr>Pesticide Permits  Operator Identification Number Obtained 3CCR § 6622 </vt:lpstr>
      <vt:lpstr>Pesticide Record Keeping Pesticide Use Records Available / 2 Years 3CCR § 6624 </vt:lpstr>
      <vt:lpstr>Pesticide Use Reporting Pesticide Use Reports Submitted 3CCR § 6626 /6627</vt:lpstr>
      <vt:lpstr>PowerPoint Presentation</vt:lpstr>
      <vt:lpstr>Key Points</vt:lpstr>
      <vt:lpstr>Nevada County Department of Agriculture</vt:lpstr>
      <vt:lpstr>Employees, pesticides and cannabis</vt:lpstr>
      <vt:lpstr>PowerPoint Presentation</vt:lpstr>
      <vt:lpstr>Role of California Ag Commissioners (CAC’s)</vt:lpstr>
      <vt:lpstr>Worker Safety</vt:lpstr>
      <vt:lpstr>Worker Safety Program</vt:lpstr>
      <vt:lpstr>Emergency Medical Care Planned 3CCR § 6726/6766</vt:lpstr>
      <vt:lpstr>Personal Protective Equipment</vt:lpstr>
      <vt:lpstr>Proper Storage of Personal Protective Equipment 3CCR § 6738(a) </vt:lpstr>
      <vt:lpstr>Change Area 3CCR § 6732</vt:lpstr>
      <vt:lpstr>Hazard Communication</vt:lpstr>
      <vt:lpstr>Hazard Communication</vt:lpstr>
      <vt:lpstr>Hazard Communication</vt:lpstr>
      <vt:lpstr>Application Specific Information Display for Handlers 3CCR § 6723.1</vt:lpstr>
      <vt:lpstr>Hazard Communication for Fieldworkers 3CCR § 6761</vt:lpstr>
      <vt:lpstr>Application Specific Information for Fieldworkers 3CCR § 6761.1</vt:lpstr>
      <vt:lpstr>Application Specific Information for Fieldworkers 3CCR § 6761.1, con’t</vt:lpstr>
      <vt:lpstr>Training</vt:lpstr>
      <vt:lpstr>Handlers and Fieldworkers</vt:lpstr>
      <vt:lpstr>Handler Written Program 3CCR § 6724(a) </vt:lpstr>
      <vt:lpstr>Pesticide Safety Information Series (PSIS) A-Series</vt:lpstr>
      <vt:lpstr>Handler Training 3CCR § 6724</vt:lpstr>
      <vt:lpstr>Fieldworker Training 3CCR § 6764</vt:lpstr>
      <vt:lpstr>Trainer Qualified 3CCR § 6724(f)</vt:lpstr>
      <vt:lpstr>How to become a qualified trainer</vt:lpstr>
      <vt:lpstr>Respiratory Protection Written Program 3CCR § 6739(a)</vt:lpstr>
      <vt:lpstr>Respiratory Protection Medical Evaluation 3CCR § 6739(q)(s); Fit Test Records 3CCR § 6739(p)(2) and (3) </vt:lpstr>
      <vt:lpstr>Respirator Storage 3CCR § 6739(h)(4)</vt:lpstr>
      <vt:lpstr>Inspections and Enforcement</vt:lpstr>
      <vt:lpstr>Enforcement</vt:lpstr>
      <vt:lpstr>Inspections</vt:lpstr>
      <vt:lpstr>Inspections</vt:lpstr>
      <vt:lpstr>Inspections Pest Control Headquarters Inspection  </vt:lpstr>
      <vt:lpstr>Key Points</vt:lpstr>
      <vt:lpstr>Nevada County Department of Agriculture</vt:lpstr>
    </vt:vector>
  </TitlesOfParts>
  <Company>County of Nevada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Pesticides and Cannabis</dc:title>
  <dc:creator>Luci Wilson</dc:creator>
  <cp:lastModifiedBy>Luci Wilson</cp:lastModifiedBy>
  <cp:revision>118</cp:revision>
  <cp:lastPrinted>2019-02-21T23:44:12Z</cp:lastPrinted>
  <dcterms:created xsi:type="dcterms:W3CDTF">2018-10-22T18:04:20Z</dcterms:created>
  <dcterms:modified xsi:type="dcterms:W3CDTF">2019-05-29T16:07:09Z</dcterms:modified>
</cp:coreProperties>
</file>