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4" r:id="rId4"/>
    <p:sldId id="257" r:id="rId5"/>
    <p:sldId id="259" r:id="rId6"/>
    <p:sldId id="258" r:id="rId7"/>
    <p:sldId id="260" r:id="rId8"/>
    <p:sldId id="261" r:id="rId9"/>
    <p:sldId id="262" r:id="rId10"/>
    <p:sldId id="263" r:id="rId11"/>
    <p:sldId id="264" r:id="rId12"/>
    <p:sldId id="265" r:id="rId13"/>
    <p:sldId id="266" r:id="rId14"/>
    <p:sldId id="268" r:id="rId15"/>
    <p:sldId id="269" r:id="rId16"/>
    <p:sldId id="277" r:id="rId17"/>
    <p:sldId id="276" r:id="rId18"/>
    <p:sldId id="270" r:id="rId19"/>
    <p:sldId id="271" r:id="rId20"/>
    <p:sldId id="272" r:id="rId21"/>
    <p:sldId id="273" r:id="rId22"/>
    <p:sldId id="26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F3898E-D52C-45AC-A834-8C9DAB70BC8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24840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3898E-D52C-45AC-A834-8C9DAB70BC8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60893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3898E-D52C-45AC-A834-8C9DAB70BC8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120321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3898E-D52C-45AC-A834-8C9DAB70BC8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397176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3898E-D52C-45AC-A834-8C9DAB70BC8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35456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F3898E-D52C-45AC-A834-8C9DAB70BC8A}"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100236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F3898E-D52C-45AC-A834-8C9DAB70BC8A}"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157116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3898E-D52C-45AC-A834-8C9DAB70BC8A}"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259568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3898E-D52C-45AC-A834-8C9DAB70BC8A}"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311421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3898E-D52C-45AC-A834-8C9DAB70BC8A}"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142825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F3898E-D52C-45AC-A834-8C9DAB70BC8A}"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4F321-26E3-4276-BD69-4500DBA2883A}" type="slidenum">
              <a:rPr lang="en-US" smtClean="0"/>
              <a:t>‹#›</a:t>
            </a:fld>
            <a:endParaRPr lang="en-US"/>
          </a:p>
        </p:txBody>
      </p:sp>
    </p:spTree>
    <p:extLst>
      <p:ext uri="{BB962C8B-B14F-4D97-AF65-F5344CB8AC3E}">
        <p14:creationId xmlns:p14="http://schemas.microsoft.com/office/powerpoint/2010/main" val="31263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3898E-D52C-45AC-A834-8C9DAB70BC8A}" type="datetimeFigureOut">
              <a:rPr lang="en-US" smtClean="0"/>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4F321-26E3-4276-BD69-4500DBA2883A}" type="slidenum">
              <a:rPr lang="en-US" smtClean="0"/>
              <a:t>‹#›</a:t>
            </a:fld>
            <a:endParaRPr lang="en-US"/>
          </a:p>
        </p:txBody>
      </p:sp>
    </p:spTree>
    <p:extLst>
      <p:ext uri="{BB962C8B-B14F-4D97-AF65-F5344CB8AC3E}">
        <p14:creationId xmlns:p14="http://schemas.microsoft.com/office/powerpoint/2010/main" val="301752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www.ncwm.net/content/ntep"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dfa.ca.gov/dms/pdfs/CommercialScales.pdf"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cdfa.ca.gov/dms/pdfs/List_of_Class_I_and_II_scales_by_CC.pdf"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cdfa.ca.gov/dms/CannabisWM.html"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cdfa.ca.gov/dms/CannabisWM.html"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20142" y="1301664"/>
            <a:ext cx="5551715" cy="1321902"/>
          </a:xfrm>
        </p:spPr>
        <p:txBody>
          <a:bodyPr>
            <a:noAutofit/>
          </a:bodyPr>
          <a:lstStyle/>
          <a:p>
            <a:r>
              <a:rPr lang="en-US" sz="3200" b="1" dirty="0">
                <a:solidFill>
                  <a:schemeClr val="accent6">
                    <a:lumMod val="75000"/>
                  </a:schemeClr>
                </a:solidFill>
              </a:rPr>
              <a:t>Cannabis: Weights and Measures Considerations</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
        <p:nvSpPr>
          <p:cNvPr id="5" name="Subtitle 4"/>
          <p:cNvSpPr>
            <a:spLocks noGrp="1"/>
          </p:cNvSpPr>
          <p:nvPr>
            <p:ph type="subTitle" idx="1"/>
          </p:nvPr>
        </p:nvSpPr>
        <p:spPr>
          <a:xfrm>
            <a:off x="1523999" y="3125754"/>
            <a:ext cx="9144000" cy="2892490"/>
          </a:xfrm>
        </p:spPr>
        <p:txBody>
          <a:bodyPr>
            <a:normAutofit/>
          </a:bodyPr>
          <a:lstStyle/>
          <a:p>
            <a:r>
              <a:rPr lang="en-US" sz="3200" b="1" dirty="0" smtClean="0">
                <a:solidFill>
                  <a:schemeClr val="accent6">
                    <a:lumMod val="75000"/>
                  </a:schemeClr>
                </a:solidFill>
              </a:rPr>
              <a:t>Tony Romero</a:t>
            </a:r>
          </a:p>
          <a:p>
            <a:r>
              <a:rPr lang="en-US" sz="3200" b="1" dirty="0" smtClean="0">
                <a:solidFill>
                  <a:schemeClr val="accent6">
                    <a:lumMod val="75000"/>
                  </a:schemeClr>
                </a:solidFill>
              </a:rPr>
              <a:t>Agricultural Biologist III</a:t>
            </a:r>
          </a:p>
          <a:p>
            <a:r>
              <a:rPr lang="en-US" sz="3200" b="1" dirty="0" smtClean="0">
                <a:solidFill>
                  <a:schemeClr val="accent6">
                    <a:lumMod val="75000"/>
                  </a:schemeClr>
                </a:solidFill>
              </a:rPr>
              <a:t>Nevada County Department of Agriculture/</a:t>
            </a:r>
          </a:p>
          <a:p>
            <a:r>
              <a:rPr lang="en-US" sz="3200" b="1" dirty="0" smtClean="0">
                <a:solidFill>
                  <a:schemeClr val="accent6">
                    <a:lumMod val="75000"/>
                  </a:schemeClr>
                </a:solidFill>
              </a:rPr>
              <a:t>Weights and Measures</a:t>
            </a:r>
            <a:endParaRPr lang="en-US" sz="3200" b="1" dirty="0">
              <a:solidFill>
                <a:schemeClr val="accent6">
                  <a:lumMod val="75000"/>
                </a:schemeClr>
              </a:solidFill>
            </a:endParaRPr>
          </a:p>
        </p:txBody>
      </p:sp>
    </p:spTree>
    <p:extLst>
      <p:ext uri="{BB962C8B-B14F-4D97-AF65-F5344CB8AC3E}">
        <p14:creationId xmlns:p14="http://schemas.microsoft.com/office/powerpoint/2010/main" val="3370784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110343" y="2136711"/>
            <a:ext cx="10086392" cy="4637314"/>
          </a:xfrm>
        </p:spPr>
        <p:txBody>
          <a:bodyPr>
            <a:noAutofit/>
          </a:bodyPr>
          <a:lstStyle/>
          <a:p>
            <a:pPr lvl="1"/>
            <a:r>
              <a:rPr lang="en-US" sz="2400" b="1" dirty="0" smtClean="0">
                <a:solidFill>
                  <a:schemeClr val="accent6">
                    <a:lumMod val="75000"/>
                  </a:schemeClr>
                </a:solidFill>
              </a:rPr>
              <a:t>§ </a:t>
            </a:r>
            <a:r>
              <a:rPr lang="en-US" sz="2400" b="1" dirty="0">
                <a:solidFill>
                  <a:schemeClr val="accent6">
                    <a:lumMod val="75000"/>
                  </a:schemeClr>
                </a:solidFill>
              </a:rPr>
              <a:t>12715. CONTENTS OF CERTIFICATE </a:t>
            </a:r>
            <a:endParaRPr lang="en-US" sz="2400" dirty="0" smtClean="0">
              <a:solidFill>
                <a:schemeClr val="accent6">
                  <a:lumMod val="75000"/>
                </a:schemeClr>
              </a:solidFill>
            </a:endParaRPr>
          </a:p>
          <a:p>
            <a:pPr marL="742950" lvl="1" indent="-285750" algn="l">
              <a:buBlip>
                <a:blip r:embed="rId2"/>
              </a:buBlip>
            </a:pPr>
            <a:r>
              <a:rPr lang="en-US" sz="1800" dirty="0" smtClean="0">
                <a:solidFill>
                  <a:schemeClr val="accent6">
                    <a:lumMod val="75000"/>
                  </a:schemeClr>
                </a:solidFill>
              </a:rPr>
              <a:t>(</a:t>
            </a:r>
            <a:r>
              <a:rPr lang="en-US" sz="1800" dirty="0">
                <a:solidFill>
                  <a:schemeClr val="accent6">
                    <a:lumMod val="75000"/>
                  </a:schemeClr>
                </a:solidFill>
              </a:rPr>
              <a:t>2) The tare weight of the </a:t>
            </a:r>
            <a:r>
              <a:rPr lang="en-US" sz="1800" dirty="0" err="1">
                <a:solidFill>
                  <a:schemeClr val="accent6">
                    <a:lumMod val="75000"/>
                  </a:schemeClr>
                </a:solidFill>
              </a:rPr>
              <a:t>unladen</a:t>
            </a:r>
            <a:r>
              <a:rPr lang="en-US" sz="1800" dirty="0">
                <a:solidFill>
                  <a:schemeClr val="accent6">
                    <a:lumMod val="75000"/>
                  </a:schemeClr>
                </a:solidFill>
              </a:rPr>
              <a:t> vehicle or container, if only the tare weight was determined</a:t>
            </a:r>
            <a:r>
              <a:rPr lang="en-US" sz="1800" dirty="0" smtClean="0">
                <a:solidFill>
                  <a:schemeClr val="accent6">
                    <a:lumMod val="75000"/>
                  </a:schemeClr>
                </a:solidFill>
              </a:rPr>
              <a:t>.</a:t>
            </a:r>
            <a:endParaRPr lang="en-US" sz="1800" dirty="0" smtClean="0">
              <a:solidFill>
                <a:schemeClr val="accent6">
                  <a:lumMod val="75000"/>
                </a:schemeClr>
              </a:solidFill>
            </a:endParaRPr>
          </a:p>
          <a:p>
            <a:pPr marL="742950" lvl="1" indent="-285750" algn="l">
              <a:buBlip>
                <a:blip r:embed="rId2"/>
              </a:buBlip>
            </a:pPr>
            <a:r>
              <a:rPr lang="en-US" sz="1800" dirty="0" smtClean="0">
                <a:solidFill>
                  <a:schemeClr val="accent6">
                    <a:lumMod val="75000"/>
                  </a:schemeClr>
                </a:solidFill>
              </a:rPr>
              <a:t>(</a:t>
            </a:r>
            <a:r>
              <a:rPr lang="en-US" sz="1800" dirty="0">
                <a:solidFill>
                  <a:schemeClr val="accent6">
                    <a:lumMod val="75000"/>
                  </a:schemeClr>
                </a:solidFill>
              </a:rPr>
              <a:t>3) The gross, tare, and net weights when a gross and tare are used in determining the net weight</a:t>
            </a:r>
            <a:r>
              <a:rPr lang="en-US" sz="1800" dirty="0" smtClean="0">
                <a:solidFill>
                  <a:schemeClr val="accent6">
                    <a:lumMod val="75000"/>
                  </a:schemeClr>
                </a:solidFill>
              </a:rPr>
              <a:t>.</a:t>
            </a:r>
          </a:p>
          <a:p>
            <a:pPr marL="742950" lvl="1" indent="-285750" algn="l">
              <a:buBlip>
                <a:blip r:embed="rId2"/>
              </a:buBlip>
            </a:pPr>
            <a:r>
              <a:rPr lang="en-US" sz="1800" dirty="0" smtClean="0">
                <a:solidFill>
                  <a:schemeClr val="accent6">
                    <a:lumMod val="75000"/>
                  </a:schemeClr>
                </a:solidFill>
              </a:rPr>
              <a:t>(4) The true net weight, measure, or count when no gross and tare weights are involved in determining the net quantity of the product. </a:t>
            </a:r>
          </a:p>
          <a:p>
            <a:pPr marL="285750" indent="-285750" algn="l">
              <a:buBlip>
                <a:blip r:embed="rId2"/>
              </a:buBlip>
            </a:pPr>
            <a:r>
              <a:rPr lang="en-US" sz="2000" dirty="0" smtClean="0">
                <a:solidFill>
                  <a:schemeClr val="accent6">
                    <a:lumMod val="75000"/>
                  </a:schemeClr>
                </a:solidFill>
              </a:rPr>
              <a:t>(h) The tare weights, and the code identification or description of boxes, bins, pallets, or other containers. </a:t>
            </a:r>
          </a:p>
          <a:p>
            <a:pPr marL="285750" indent="-285750" algn="l">
              <a:buBlip>
                <a:blip r:embed="rId2"/>
              </a:buBlip>
            </a:pPr>
            <a:r>
              <a:rPr lang="en-US" sz="2000" dirty="0" smtClean="0">
                <a:solidFill>
                  <a:schemeClr val="accent6">
                    <a:lumMod val="75000"/>
                  </a:schemeClr>
                </a:solidFill>
              </a:rPr>
              <a:t>(</a:t>
            </a:r>
            <a:r>
              <a:rPr lang="en-US" sz="2000" dirty="0" err="1" smtClean="0">
                <a:solidFill>
                  <a:schemeClr val="accent6">
                    <a:lumMod val="75000"/>
                  </a:schemeClr>
                </a:solidFill>
              </a:rPr>
              <a:t>i</a:t>
            </a:r>
            <a:r>
              <a:rPr lang="en-US" sz="2000" dirty="0" smtClean="0">
                <a:solidFill>
                  <a:schemeClr val="accent6">
                    <a:lumMod val="75000"/>
                  </a:schemeClr>
                </a:solidFill>
              </a:rPr>
              <a:t>) The correct identification of the vehicle, combination of vehicles, or other means by which the commodity was delivered. If an equipment number is used to identify a vehicle or combination of vehicles, there shall be traceability to the registered vehicle license numbers through the weighmaster’s records. </a:t>
            </a:r>
          </a:p>
          <a:p>
            <a:pPr marL="285750" indent="-285750" algn="l">
              <a:buBlip>
                <a:blip r:embed="rId2"/>
              </a:buBlip>
            </a:pPr>
            <a:r>
              <a:rPr lang="en-US" sz="2000" dirty="0" smtClean="0">
                <a:solidFill>
                  <a:schemeClr val="accent6">
                    <a:lumMod val="75000"/>
                  </a:schemeClr>
                </a:solidFill>
              </a:rPr>
              <a:t>(j) The unit of measure, such as pounds, tons, gallons, kilograms, or cubic yards, used to identify the quantity. </a:t>
            </a:r>
            <a:endParaRPr lang="en-US" sz="2000" b="1"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343" y="185893"/>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206429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110343" y="3032449"/>
            <a:ext cx="10086392" cy="3284375"/>
          </a:xfrm>
        </p:spPr>
        <p:txBody>
          <a:bodyPr>
            <a:noAutofit/>
          </a:bodyPr>
          <a:lstStyle/>
          <a:p>
            <a:pPr marL="285750" indent="-285750" algn="l">
              <a:buBlip>
                <a:blip r:embed="rId2"/>
              </a:buBlip>
            </a:pPr>
            <a:r>
              <a:rPr lang="en-US" sz="2800" dirty="0" smtClean="0">
                <a:solidFill>
                  <a:schemeClr val="accent6">
                    <a:lumMod val="75000"/>
                  </a:schemeClr>
                </a:solidFill>
              </a:rPr>
              <a:t>All information contained on the certificate shall be clear and legible.</a:t>
            </a:r>
          </a:p>
          <a:p>
            <a:pPr marL="285750" indent="-285750" algn="l">
              <a:buBlip>
                <a:blip r:embed="rId2"/>
              </a:buBlip>
            </a:pPr>
            <a:r>
              <a:rPr lang="en-US" sz="2800" dirty="0" smtClean="0">
                <a:solidFill>
                  <a:schemeClr val="accent6">
                    <a:lumMod val="75000"/>
                  </a:schemeClr>
                </a:solidFill>
              </a:rPr>
              <a:t>Each certificate shall be numbered consecutively. </a:t>
            </a:r>
          </a:p>
          <a:p>
            <a:pPr marL="285750" indent="-285750" algn="l">
              <a:buBlip>
                <a:blip r:embed="rId2"/>
              </a:buBlip>
            </a:pPr>
            <a:r>
              <a:rPr lang="en-US" sz="2800" dirty="0" smtClean="0">
                <a:solidFill>
                  <a:schemeClr val="accent6">
                    <a:lumMod val="75000"/>
                  </a:schemeClr>
                </a:solidFill>
              </a:rPr>
              <a:t>Weighmaster Certificates must be kept for 4 years not including current year.</a:t>
            </a:r>
          </a:p>
          <a:p>
            <a:pPr marL="285750" indent="-285750" algn="l">
              <a:buBlip>
                <a:blip r:embed="rId2"/>
              </a:buBlip>
            </a:pPr>
            <a:r>
              <a:rPr lang="en-US" sz="2800" dirty="0" smtClean="0">
                <a:solidFill>
                  <a:schemeClr val="accent6">
                    <a:lumMod val="75000"/>
                  </a:schemeClr>
                </a:solidFill>
              </a:rPr>
              <a:t>All Voided Weighmaster Certificates shall be maintained for records.</a:t>
            </a: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3514533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6" name="Picture 5"/>
          <p:cNvPicPr>
            <a:picLocks noChangeAspect="1"/>
          </p:cNvPicPr>
          <p:nvPr/>
        </p:nvPicPr>
        <p:blipFill>
          <a:blip r:embed="rId4"/>
          <a:stretch>
            <a:fillRect/>
          </a:stretch>
        </p:blipFill>
        <p:spPr>
          <a:xfrm>
            <a:off x="2602531" y="2233740"/>
            <a:ext cx="6986935" cy="4446979"/>
          </a:xfrm>
          <a:prstGeom prst="rect">
            <a:avLst/>
          </a:prstGeom>
        </p:spPr>
      </p:pic>
    </p:spTree>
    <p:extLst>
      <p:ext uri="{BB962C8B-B14F-4D97-AF65-F5344CB8AC3E}">
        <p14:creationId xmlns:p14="http://schemas.microsoft.com/office/powerpoint/2010/main" val="3001050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a:solidFill>
                  <a:schemeClr val="accent6">
                    <a:lumMod val="75000"/>
                  </a:schemeClr>
                </a:solidFill>
              </a:rPr>
              <a:t>What Scales and Balances </a:t>
            </a:r>
            <a:r>
              <a:rPr lang="en-US" sz="3200" b="1" dirty="0" smtClean="0">
                <a:solidFill>
                  <a:schemeClr val="accent6">
                    <a:lumMod val="75000"/>
                  </a:schemeClr>
                </a:solidFill>
              </a:rPr>
              <a:t>do </a:t>
            </a:r>
            <a:r>
              <a:rPr lang="en-US" sz="3200" b="1" dirty="0">
                <a:solidFill>
                  <a:schemeClr val="accent6">
                    <a:lumMod val="75000"/>
                  </a:schemeClr>
                </a:solidFill>
              </a:rPr>
              <a:t>I need to use?</a:t>
            </a:r>
            <a:r>
              <a:rPr lang="en-US" sz="2400" b="1" dirty="0">
                <a:solidFill>
                  <a:schemeClr val="accent6">
                    <a:lumMod val="75000"/>
                  </a:schemeClr>
                </a:solidFill>
              </a:rPr>
              <a:t/>
            </a:r>
            <a:br>
              <a:rPr lang="en-US" sz="2400" b="1" dirty="0">
                <a:solidFill>
                  <a:schemeClr val="accent6">
                    <a:lumMod val="75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110343" y="3032449"/>
            <a:ext cx="10086392" cy="3284375"/>
          </a:xfrm>
        </p:spPr>
        <p:txBody>
          <a:bodyPr>
            <a:noAutofit/>
          </a:bodyPr>
          <a:lstStyle/>
          <a:p>
            <a:pPr marL="800100" lvl="1" indent="-342900" algn="l">
              <a:buBlip>
                <a:blip r:embed="rId2"/>
              </a:buBlip>
            </a:pPr>
            <a:r>
              <a:rPr lang="en-US" sz="4000" dirty="0" smtClean="0">
                <a:solidFill>
                  <a:schemeClr val="accent6">
                    <a:lumMod val="75000"/>
                  </a:schemeClr>
                </a:solidFill>
              </a:rPr>
              <a:t>Scale </a:t>
            </a:r>
            <a:r>
              <a:rPr lang="en-US" sz="4000" dirty="0">
                <a:solidFill>
                  <a:schemeClr val="accent6">
                    <a:lumMod val="75000"/>
                  </a:schemeClr>
                </a:solidFill>
              </a:rPr>
              <a:t>Selection </a:t>
            </a:r>
            <a:r>
              <a:rPr lang="en-US" sz="4000" dirty="0" smtClean="0">
                <a:solidFill>
                  <a:schemeClr val="accent6">
                    <a:lumMod val="75000"/>
                  </a:schemeClr>
                </a:solidFill>
              </a:rPr>
              <a:t>Guidelines</a:t>
            </a:r>
          </a:p>
          <a:p>
            <a:pPr lvl="2" algn="l"/>
            <a:endParaRPr lang="en-US" sz="2800" dirty="0" smtClean="0">
              <a:solidFill>
                <a:schemeClr val="accent6">
                  <a:lumMod val="75000"/>
                </a:schemeClr>
              </a:solidFill>
            </a:endParaRPr>
          </a:p>
          <a:p>
            <a:pPr marL="800100" lvl="1" indent="-342900" algn="l">
              <a:buBlip>
                <a:blip r:embed="rId2"/>
              </a:buBlip>
            </a:pPr>
            <a:r>
              <a:rPr lang="en-US" sz="4000" dirty="0" smtClean="0">
                <a:solidFill>
                  <a:schemeClr val="accent6">
                    <a:lumMod val="75000"/>
                  </a:schemeClr>
                </a:solidFill>
              </a:rPr>
              <a:t>NTEP Certified Class </a:t>
            </a:r>
            <a:r>
              <a:rPr lang="en-US" sz="4000" dirty="0" smtClean="0">
                <a:solidFill>
                  <a:schemeClr val="accent6">
                    <a:lumMod val="75000"/>
                  </a:schemeClr>
                </a:solidFill>
              </a:rPr>
              <a:t>I, II and III Scales</a:t>
            </a:r>
          </a:p>
          <a:p>
            <a:pPr lvl="1" algn="l"/>
            <a:endParaRPr lang="en-US" sz="4000" dirty="0" smtClean="0">
              <a:solidFill>
                <a:schemeClr val="accent6">
                  <a:lumMod val="75000"/>
                </a:schemeClr>
              </a:solidFill>
            </a:endParaRPr>
          </a:p>
          <a:p>
            <a:pPr marL="800100" lvl="1" indent="-342900" algn="l">
              <a:buBlip>
                <a:blip r:embed="rId2"/>
              </a:buBlip>
            </a:pPr>
            <a:r>
              <a:rPr lang="en-US" sz="4000" dirty="0">
                <a:solidFill>
                  <a:schemeClr val="accent6">
                    <a:lumMod val="75000"/>
                  </a:schemeClr>
                </a:solidFill>
                <a:hlinkClick r:id="rId3"/>
              </a:rPr>
              <a:t>http://</a:t>
            </a:r>
            <a:r>
              <a:rPr lang="en-US" sz="4000" dirty="0" smtClean="0">
                <a:solidFill>
                  <a:schemeClr val="accent6">
                    <a:lumMod val="75000"/>
                  </a:schemeClr>
                </a:solidFill>
                <a:hlinkClick r:id="rId3"/>
              </a:rPr>
              <a:t>www.ncwm.net/content/ntep</a:t>
            </a:r>
            <a:endParaRPr lang="en-US" sz="4000" dirty="0" smtClean="0">
              <a:solidFill>
                <a:schemeClr val="accent6">
                  <a:lumMod val="75000"/>
                </a:schemeClr>
              </a:solidFill>
            </a:endParaRPr>
          </a:p>
          <a:p>
            <a:pPr lvl="1" algn="l"/>
            <a:endParaRPr lang="en-US" sz="4000"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2141037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smtClean="0">
                <a:solidFill>
                  <a:schemeClr val="accent6">
                    <a:lumMod val="75000"/>
                  </a:schemeClr>
                </a:solidFill>
              </a:rPr>
              <a:t>What Scales and Balances </a:t>
            </a:r>
            <a:r>
              <a:rPr lang="en-US" sz="3200" b="1" dirty="0" smtClean="0">
                <a:solidFill>
                  <a:schemeClr val="accent6">
                    <a:lumMod val="75000"/>
                  </a:schemeClr>
                </a:solidFill>
              </a:rPr>
              <a:t>do </a:t>
            </a:r>
            <a:r>
              <a:rPr lang="en-US" sz="3200" b="1" dirty="0" smtClean="0">
                <a:solidFill>
                  <a:schemeClr val="accent6">
                    <a:lumMod val="75000"/>
                  </a:schemeClr>
                </a:solidFill>
              </a:rPr>
              <a:t>I need to use?</a:t>
            </a:r>
            <a:r>
              <a:rPr lang="en-US" sz="2400" b="1" dirty="0" smtClean="0">
                <a:solidFill>
                  <a:schemeClr val="accent6">
                    <a:lumMod val="75000"/>
                  </a:schemeClr>
                </a:solidFill>
              </a:rPr>
              <a:t/>
            </a:r>
            <a:br>
              <a:rPr lang="en-US" sz="2400" b="1" dirty="0" smtClean="0">
                <a:solidFill>
                  <a:schemeClr val="accent6">
                    <a:lumMod val="75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110343" y="3032449"/>
            <a:ext cx="10086392" cy="3284375"/>
          </a:xfrm>
        </p:spPr>
        <p:txBody>
          <a:bodyPr>
            <a:noAutofit/>
          </a:bodyPr>
          <a:lstStyle/>
          <a:p>
            <a:pPr marL="800100" lvl="1" indent="-342900" algn="l">
              <a:buBlip>
                <a:blip r:embed="rId2"/>
              </a:buBlip>
            </a:pPr>
            <a:r>
              <a:rPr lang="en-US" sz="4000" dirty="0" smtClean="0">
                <a:solidFill>
                  <a:schemeClr val="accent6">
                    <a:lumMod val="75000"/>
                  </a:schemeClr>
                </a:solidFill>
              </a:rPr>
              <a:t>Scale Selection Guidelines</a:t>
            </a:r>
            <a:endParaRPr lang="en-US" sz="2800" dirty="0">
              <a:solidFill>
                <a:schemeClr val="accent6">
                  <a:lumMod val="75000"/>
                </a:schemeClr>
              </a:solidFill>
            </a:endParaRPr>
          </a:p>
          <a:p>
            <a:pPr marL="1257300" lvl="2" indent="-342900" algn="l">
              <a:buBlip>
                <a:blip r:embed="rId2"/>
              </a:buBlip>
            </a:pPr>
            <a:r>
              <a:rPr lang="en-US" sz="2800" dirty="0" smtClean="0">
                <a:solidFill>
                  <a:schemeClr val="accent6">
                    <a:lumMod val="75000"/>
                  </a:schemeClr>
                </a:solidFill>
              </a:rPr>
              <a:t>Range of Weighing (minimum and maximum capacities)</a:t>
            </a:r>
          </a:p>
          <a:p>
            <a:pPr marL="1257300" lvl="2" indent="-342900" algn="l">
              <a:buBlip>
                <a:blip r:embed="rId2"/>
              </a:buBlip>
            </a:pPr>
            <a:r>
              <a:rPr lang="en-US" sz="2800" dirty="0" smtClean="0">
                <a:solidFill>
                  <a:schemeClr val="accent6">
                    <a:lumMod val="75000"/>
                  </a:schemeClr>
                </a:solidFill>
              </a:rPr>
              <a:t>Division Size (increments)</a:t>
            </a:r>
          </a:p>
          <a:p>
            <a:pPr marL="1257300" lvl="2" indent="-342900" algn="l">
              <a:buBlip>
                <a:blip r:embed="rId2"/>
              </a:buBlip>
            </a:pPr>
            <a:r>
              <a:rPr lang="en-US" sz="2800" dirty="0" smtClean="0">
                <a:solidFill>
                  <a:schemeClr val="accent6">
                    <a:lumMod val="75000"/>
                  </a:schemeClr>
                </a:solidFill>
              </a:rPr>
              <a:t>Precision (i.e., Scales that comply with Accuracy Class </a:t>
            </a:r>
            <a:r>
              <a:rPr lang="en-US" sz="2800" dirty="0" smtClean="0">
                <a:solidFill>
                  <a:schemeClr val="accent6">
                    <a:lumMod val="75000"/>
                  </a:schemeClr>
                </a:solidFill>
              </a:rPr>
              <a:t>I, II </a:t>
            </a:r>
            <a:r>
              <a:rPr lang="en-US" sz="2800" dirty="0" smtClean="0">
                <a:solidFill>
                  <a:schemeClr val="accent6">
                    <a:lumMod val="75000"/>
                  </a:schemeClr>
                </a:solidFill>
              </a:rPr>
              <a:t>&amp; </a:t>
            </a:r>
            <a:r>
              <a:rPr lang="en-US" sz="2800" dirty="0" smtClean="0">
                <a:solidFill>
                  <a:schemeClr val="accent6">
                    <a:lumMod val="75000"/>
                  </a:schemeClr>
                </a:solidFill>
              </a:rPr>
              <a:t>III </a:t>
            </a:r>
            <a:r>
              <a:rPr lang="en-US" sz="2800" dirty="0" smtClean="0">
                <a:solidFill>
                  <a:schemeClr val="accent6">
                    <a:lumMod val="75000"/>
                  </a:schemeClr>
                </a:solidFill>
              </a:rPr>
              <a:t>parameters)</a:t>
            </a:r>
          </a:p>
          <a:p>
            <a:pPr lvl="3"/>
            <a:r>
              <a:rPr lang="en-US" sz="2600" dirty="0">
                <a:solidFill>
                  <a:schemeClr val="accent6">
                    <a:lumMod val="75000"/>
                  </a:schemeClr>
                </a:solidFill>
                <a:hlinkClick r:id="rId3"/>
              </a:rPr>
              <a:t>https://</a:t>
            </a:r>
            <a:r>
              <a:rPr lang="en-US" sz="2600" dirty="0" smtClean="0">
                <a:solidFill>
                  <a:schemeClr val="accent6">
                    <a:lumMod val="75000"/>
                  </a:schemeClr>
                </a:solidFill>
                <a:hlinkClick r:id="rId3"/>
              </a:rPr>
              <a:t>www.cdfa.ca.gov/dms/pdfs/CommercialScales.pdf</a:t>
            </a:r>
            <a:endParaRPr lang="en-US" sz="2600" dirty="0" smtClean="0">
              <a:solidFill>
                <a:schemeClr val="accent6">
                  <a:lumMod val="75000"/>
                </a:schemeClr>
              </a:solidFill>
            </a:endParaRPr>
          </a:p>
          <a:p>
            <a:pPr lvl="3"/>
            <a:endParaRPr lang="en-US" sz="2600" dirty="0" smtClean="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310463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a:solidFill>
                  <a:schemeClr val="accent6">
                    <a:lumMod val="75000"/>
                  </a:schemeClr>
                </a:solidFill>
              </a:rPr>
              <a:t>What Scales and Balances </a:t>
            </a:r>
            <a:r>
              <a:rPr lang="en-US" sz="3200" b="1" dirty="0" smtClean="0">
                <a:solidFill>
                  <a:schemeClr val="accent6">
                    <a:lumMod val="75000"/>
                  </a:schemeClr>
                </a:solidFill>
              </a:rPr>
              <a:t>do </a:t>
            </a:r>
            <a:r>
              <a:rPr lang="en-US" sz="3200" b="1" dirty="0">
                <a:solidFill>
                  <a:schemeClr val="accent6">
                    <a:lumMod val="75000"/>
                  </a:schemeClr>
                </a:solidFill>
              </a:rPr>
              <a:t>I need to use?</a:t>
            </a:r>
            <a:r>
              <a:rPr lang="en-US" sz="2400" b="1" dirty="0">
                <a:solidFill>
                  <a:schemeClr val="accent6">
                    <a:lumMod val="75000"/>
                  </a:schemeClr>
                </a:solidFill>
              </a:rPr>
              <a:t/>
            </a:r>
            <a:br>
              <a:rPr lang="en-US" sz="2400" b="1" dirty="0">
                <a:solidFill>
                  <a:schemeClr val="accent6">
                    <a:lumMod val="75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5" name="Picture 4"/>
          <p:cNvPicPr>
            <a:picLocks noChangeAspect="1"/>
          </p:cNvPicPr>
          <p:nvPr/>
        </p:nvPicPr>
        <p:blipFill>
          <a:blip r:embed="rId4"/>
          <a:stretch>
            <a:fillRect/>
          </a:stretch>
        </p:blipFill>
        <p:spPr>
          <a:xfrm>
            <a:off x="2886475" y="2181108"/>
            <a:ext cx="6419048" cy="4361905"/>
          </a:xfrm>
          <a:prstGeom prst="rect">
            <a:avLst/>
          </a:prstGeom>
        </p:spPr>
      </p:pic>
    </p:spTree>
    <p:extLst>
      <p:ext uri="{BB962C8B-B14F-4D97-AF65-F5344CB8AC3E}">
        <p14:creationId xmlns:p14="http://schemas.microsoft.com/office/powerpoint/2010/main" val="2996156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a:solidFill>
                  <a:schemeClr val="accent6">
                    <a:lumMod val="75000"/>
                  </a:schemeClr>
                </a:solidFill>
              </a:rPr>
              <a:t>What Scales and Balances </a:t>
            </a:r>
            <a:r>
              <a:rPr lang="en-US" sz="3200" b="1" dirty="0" smtClean="0">
                <a:solidFill>
                  <a:schemeClr val="accent6">
                    <a:lumMod val="75000"/>
                  </a:schemeClr>
                </a:solidFill>
              </a:rPr>
              <a:t>do </a:t>
            </a:r>
            <a:r>
              <a:rPr lang="en-US" sz="3200" b="1" dirty="0">
                <a:solidFill>
                  <a:schemeClr val="accent6">
                    <a:lumMod val="75000"/>
                  </a:schemeClr>
                </a:solidFill>
              </a:rPr>
              <a:t>I need to use?</a:t>
            </a:r>
            <a:r>
              <a:rPr lang="en-US" sz="2400" b="1" dirty="0">
                <a:solidFill>
                  <a:schemeClr val="accent6">
                    <a:lumMod val="75000"/>
                  </a:schemeClr>
                </a:solidFill>
              </a:rPr>
              <a:t/>
            </a:r>
            <a:br>
              <a:rPr lang="en-US" sz="2400" b="1" dirty="0">
                <a:solidFill>
                  <a:schemeClr val="accent6">
                    <a:lumMod val="75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
        <p:nvSpPr>
          <p:cNvPr id="6" name="TextBox 5"/>
          <p:cNvSpPr txBox="1"/>
          <p:nvPr/>
        </p:nvSpPr>
        <p:spPr>
          <a:xfrm>
            <a:off x="3946850" y="1793592"/>
            <a:ext cx="3732245" cy="707886"/>
          </a:xfrm>
          <a:prstGeom prst="rect">
            <a:avLst/>
          </a:prstGeom>
          <a:noFill/>
        </p:spPr>
        <p:txBody>
          <a:bodyPr wrap="square" rtlCol="0">
            <a:spAutoFit/>
          </a:bodyPr>
          <a:lstStyle/>
          <a:p>
            <a:pPr algn="ctr"/>
            <a:r>
              <a:rPr lang="en-US" sz="4000" dirty="0" smtClean="0">
                <a:solidFill>
                  <a:schemeClr val="accent6">
                    <a:lumMod val="75000"/>
                  </a:schemeClr>
                </a:solidFill>
              </a:rPr>
              <a:t>Type III</a:t>
            </a:r>
            <a:endParaRPr lang="en-US" sz="4000" dirty="0">
              <a:solidFill>
                <a:schemeClr val="accent6">
                  <a:lumMod val="75000"/>
                </a:schemeClr>
              </a:solidFill>
            </a:endParaRPr>
          </a:p>
        </p:txBody>
      </p:sp>
      <p:sp>
        <p:nvSpPr>
          <p:cNvPr id="7" name="TextBox 6"/>
          <p:cNvSpPr txBox="1"/>
          <p:nvPr/>
        </p:nvSpPr>
        <p:spPr>
          <a:xfrm>
            <a:off x="2139820" y="2603241"/>
            <a:ext cx="7918580" cy="4278094"/>
          </a:xfrm>
          <a:prstGeom prst="rect">
            <a:avLst/>
          </a:prstGeom>
          <a:noFill/>
        </p:spPr>
        <p:txBody>
          <a:bodyPr wrap="square" rtlCol="0">
            <a:spAutoFit/>
          </a:bodyPr>
          <a:lstStyle/>
          <a:p>
            <a:pPr algn="ctr"/>
            <a:r>
              <a:rPr lang="en-US" sz="2000" b="1" dirty="0" smtClean="0">
                <a:solidFill>
                  <a:schemeClr val="accent6">
                    <a:lumMod val="75000"/>
                  </a:schemeClr>
                </a:solidFill>
              </a:rPr>
              <a:t>SI Units (International System of Units)</a:t>
            </a:r>
          </a:p>
          <a:p>
            <a:r>
              <a:rPr lang="en-US" sz="2000" dirty="0" smtClean="0">
                <a:solidFill>
                  <a:schemeClr val="accent6">
                    <a:lumMod val="75000"/>
                  </a:schemeClr>
                </a:solidFill>
              </a:rPr>
              <a:t>50 </a:t>
            </a:r>
            <a:r>
              <a:rPr lang="en-US" sz="2000" dirty="0" err="1" smtClean="0">
                <a:solidFill>
                  <a:schemeClr val="accent6">
                    <a:lumMod val="75000"/>
                  </a:schemeClr>
                </a:solidFill>
              </a:rPr>
              <a:t>kgs</a:t>
            </a:r>
            <a:r>
              <a:rPr lang="en-US" sz="2000" dirty="0" smtClean="0">
                <a:solidFill>
                  <a:schemeClr val="accent6">
                    <a:lumMod val="75000"/>
                  </a:schemeClr>
                </a:solidFill>
              </a:rPr>
              <a:t> x 0.001 kg (0.001 = 50 g; 0.005 = 25 g)</a:t>
            </a:r>
          </a:p>
          <a:p>
            <a:r>
              <a:rPr lang="en-US" sz="2000" dirty="0">
                <a:solidFill>
                  <a:schemeClr val="accent6">
                    <a:lumMod val="75000"/>
                  </a:schemeClr>
                </a:solidFill>
              </a:rPr>
              <a:t>50 </a:t>
            </a:r>
            <a:r>
              <a:rPr lang="en-US" sz="2000" dirty="0" err="1">
                <a:solidFill>
                  <a:schemeClr val="accent6">
                    <a:lumMod val="75000"/>
                  </a:schemeClr>
                </a:solidFill>
              </a:rPr>
              <a:t>kgs</a:t>
            </a:r>
            <a:r>
              <a:rPr lang="en-US" sz="2000" dirty="0">
                <a:solidFill>
                  <a:schemeClr val="accent6">
                    <a:lumMod val="75000"/>
                  </a:schemeClr>
                </a:solidFill>
              </a:rPr>
              <a:t>+ x 0.01 </a:t>
            </a:r>
            <a:r>
              <a:rPr lang="en-US" sz="2000" dirty="0" smtClean="0">
                <a:solidFill>
                  <a:schemeClr val="accent6">
                    <a:lumMod val="75000"/>
                  </a:schemeClr>
                </a:solidFill>
              </a:rPr>
              <a:t>kg (0.01 = 500 g)</a:t>
            </a:r>
          </a:p>
          <a:p>
            <a:endParaRPr lang="en-US" sz="2000" dirty="0" smtClean="0">
              <a:solidFill>
                <a:schemeClr val="accent6">
                  <a:lumMod val="75000"/>
                </a:schemeClr>
              </a:solidFill>
            </a:endParaRPr>
          </a:p>
          <a:p>
            <a:r>
              <a:rPr lang="en-US" sz="2000" dirty="0" smtClean="0">
                <a:solidFill>
                  <a:schemeClr val="accent6">
                    <a:lumMod val="75000"/>
                  </a:schemeClr>
                </a:solidFill>
              </a:rPr>
              <a:t>Example of 50 </a:t>
            </a:r>
            <a:r>
              <a:rPr lang="en-US" sz="2000" dirty="0" err="1" smtClean="0">
                <a:solidFill>
                  <a:schemeClr val="accent6">
                    <a:lumMod val="75000"/>
                  </a:schemeClr>
                </a:solidFill>
              </a:rPr>
              <a:t>kgs</a:t>
            </a:r>
            <a:r>
              <a:rPr lang="en-US" sz="2000" dirty="0" smtClean="0">
                <a:solidFill>
                  <a:schemeClr val="accent6">
                    <a:lumMod val="75000"/>
                  </a:schemeClr>
                </a:solidFill>
              </a:rPr>
              <a:t> parameters:</a:t>
            </a:r>
            <a:endParaRPr lang="en-US" sz="2000" dirty="0">
              <a:solidFill>
                <a:schemeClr val="accent6">
                  <a:lumMod val="75000"/>
                </a:schemeClr>
              </a:solidFill>
            </a:endParaRPr>
          </a:p>
          <a:p>
            <a:r>
              <a:rPr lang="en-US" sz="2000" dirty="0" smtClean="0">
                <a:solidFill>
                  <a:schemeClr val="accent6">
                    <a:lumMod val="75000"/>
                  </a:schemeClr>
                </a:solidFill>
              </a:rPr>
              <a:t>100 </a:t>
            </a:r>
            <a:r>
              <a:rPr lang="en-US" sz="2000" dirty="0" err="1" smtClean="0">
                <a:solidFill>
                  <a:schemeClr val="accent6">
                    <a:lumMod val="75000"/>
                  </a:schemeClr>
                </a:solidFill>
              </a:rPr>
              <a:t>kgs</a:t>
            </a:r>
            <a:r>
              <a:rPr lang="en-US" sz="2000" dirty="0" smtClean="0">
                <a:solidFill>
                  <a:schemeClr val="accent6">
                    <a:lumMod val="75000"/>
                  </a:schemeClr>
                </a:solidFill>
              </a:rPr>
              <a:t> x 0.005 kg (0.005 = 500 g; 0.0025 = 250 g)</a:t>
            </a:r>
            <a:endParaRPr lang="en-US" sz="2000" dirty="0">
              <a:solidFill>
                <a:schemeClr val="accent6">
                  <a:lumMod val="75000"/>
                </a:schemeClr>
              </a:solidFill>
            </a:endParaRPr>
          </a:p>
          <a:p>
            <a:endParaRPr lang="en-US" sz="2000" dirty="0" smtClean="0">
              <a:solidFill>
                <a:schemeClr val="accent6">
                  <a:lumMod val="75000"/>
                </a:schemeClr>
              </a:solidFill>
            </a:endParaRPr>
          </a:p>
          <a:p>
            <a:pPr algn="ctr"/>
            <a:r>
              <a:rPr lang="en-US" sz="2000" b="1" dirty="0" smtClean="0">
                <a:solidFill>
                  <a:schemeClr val="accent6">
                    <a:lumMod val="75000"/>
                  </a:schemeClr>
                </a:solidFill>
              </a:rPr>
              <a:t>U.S. Customary Units (Standard Unit)</a:t>
            </a:r>
          </a:p>
          <a:p>
            <a:r>
              <a:rPr lang="en-US" sz="2000" dirty="0" smtClean="0">
                <a:solidFill>
                  <a:schemeClr val="accent6">
                    <a:lumMod val="75000"/>
                  </a:schemeClr>
                </a:solidFill>
              </a:rPr>
              <a:t>100 </a:t>
            </a:r>
            <a:r>
              <a:rPr lang="en-US" sz="2000" dirty="0" err="1" smtClean="0">
                <a:solidFill>
                  <a:schemeClr val="accent6">
                    <a:lumMod val="75000"/>
                  </a:schemeClr>
                </a:solidFill>
              </a:rPr>
              <a:t>lbs</a:t>
            </a:r>
            <a:r>
              <a:rPr lang="en-US" sz="2000" dirty="0" smtClean="0">
                <a:solidFill>
                  <a:schemeClr val="accent6">
                    <a:lumMod val="75000"/>
                  </a:schemeClr>
                </a:solidFill>
              </a:rPr>
              <a:t> x 0.1 </a:t>
            </a:r>
            <a:r>
              <a:rPr lang="en-US" sz="2000" dirty="0" err="1" smtClean="0">
                <a:solidFill>
                  <a:schemeClr val="accent6">
                    <a:lumMod val="75000"/>
                  </a:schemeClr>
                </a:solidFill>
              </a:rPr>
              <a:t>lb</a:t>
            </a:r>
            <a:endParaRPr lang="en-US" sz="2000" dirty="0" smtClean="0">
              <a:solidFill>
                <a:schemeClr val="accent6">
                  <a:lumMod val="75000"/>
                </a:schemeClr>
              </a:solidFill>
            </a:endParaRPr>
          </a:p>
          <a:p>
            <a:r>
              <a:rPr lang="en-US" sz="2000" dirty="0" smtClean="0">
                <a:solidFill>
                  <a:schemeClr val="accent6">
                    <a:lumMod val="75000"/>
                  </a:schemeClr>
                </a:solidFill>
              </a:rPr>
              <a:t>100+ </a:t>
            </a:r>
            <a:r>
              <a:rPr lang="en-US" sz="2000" dirty="0" err="1" smtClean="0">
                <a:solidFill>
                  <a:schemeClr val="accent6">
                    <a:lumMod val="75000"/>
                  </a:schemeClr>
                </a:solidFill>
              </a:rPr>
              <a:t>lbs</a:t>
            </a:r>
            <a:r>
              <a:rPr lang="en-US" sz="2000" dirty="0" smtClean="0">
                <a:solidFill>
                  <a:schemeClr val="accent6">
                    <a:lumMod val="75000"/>
                  </a:schemeClr>
                </a:solidFill>
              </a:rPr>
              <a:t> x 1.0 </a:t>
            </a:r>
            <a:r>
              <a:rPr lang="en-US" sz="2000" dirty="0" err="1" smtClean="0">
                <a:solidFill>
                  <a:schemeClr val="accent6">
                    <a:lumMod val="75000"/>
                  </a:schemeClr>
                </a:solidFill>
              </a:rPr>
              <a:t>lb</a:t>
            </a:r>
            <a:r>
              <a:rPr lang="en-US" sz="2000" dirty="0" smtClean="0">
                <a:solidFill>
                  <a:schemeClr val="accent6">
                    <a:lumMod val="75000"/>
                  </a:schemeClr>
                </a:solidFill>
              </a:rPr>
              <a:t> </a:t>
            </a:r>
            <a:endParaRPr lang="en-US" sz="2000" dirty="0">
              <a:solidFill>
                <a:schemeClr val="accent6">
                  <a:lumMod val="75000"/>
                </a:schemeClr>
              </a:solidFill>
            </a:endParaRP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73434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a:solidFill>
                  <a:schemeClr val="accent6">
                    <a:lumMod val="75000"/>
                  </a:schemeClr>
                </a:solidFill>
              </a:rPr>
              <a:t>What Scales and Balances </a:t>
            </a:r>
            <a:r>
              <a:rPr lang="en-US" sz="3200" b="1" dirty="0" smtClean="0">
                <a:solidFill>
                  <a:schemeClr val="accent6">
                    <a:lumMod val="75000"/>
                  </a:schemeClr>
                </a:solidFill>
              </a:rPr>
              <a:t>do </a:t>
            </a:r>
            <a:r>
              <a:rPr lang="en-US" sz="3200" b="1" dirty="0">
                <a:solidFill>
                  <a:schemeClr val="accent6">
                    <a:lumMod val="75000"/>
                  </a:schemeClr>
                </a:solidFill>
              </a:rPr>
              <a:t>I need to use?</a:t>
            </a:r>
            <a:r>
              <a:rPr lang="en-US" sz="2400" b="1" dirty="0">
                <a:solidFill>
                  <a:schemeClr val="accent6">
                    <a:lumMod val="75000"/>
                  </a:schemeClr>
                </a:solidFill>
              </a:rPr>
              <a:t/>
            </a:r>
            <a:br>
              <a:rPr lang="en-US" sz="2400" b="1" dirty="0">
                <a:solidFill>
                  <a:schemeClr val="accent6">
                    <a:lumMod val="75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866960" cy="187629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3" name="Picture 2"/>
          <p:cNvPicPr>
            <a:picLocks noChangeAspect="1"/>
          </p:cNvPicPr>
          <p:nvPr/>
        </p:nvPicPr>
        <p:blipFill>
          <a:blip r:embed="rId4"/>
          <a:stretch>
            <a:fillRect/>
          </a:stretch>
        </p:blipFill>
        <p:spPr>
          <a:xfrm>
            <a:off x="2152661" y="2054484"/>
            <a:ext cx="7886675" cy="4691877"/>
          </a:xfrm>
          <a:prstGeom prst="rect">
            <a:avLst/>
          </a:prstGeom>
        </p:spPr>
      </p:pic>
    </p:spTree>
    <p:extLst>
      <p:ext uri="{BB962C8B-B14F-4D97-AF65-F5344CB8AC3E}">
        <p14:creationId xmlns:p14="http://schemas.microsoft.com/office/powerpoint/2010/main" val="223775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a:solidFill>
                  <a:schemeClr val="accent6">
                    <a:lumMod val="75000"/>
                  </a:schemeClr>
                </a:solidFill>
              </a:rPr>
              <a:t>What Scales and Balances </a:t>
            </a:r>
            <a:r>
              <a:rPr lang="en-US" sz="3200" b="1" dirty="0" smtClean="0">
                <a:solidFill>
                  <a:schemeClr val="accent6">
                    <a:lumMod val="75000"/>
                  </a:schemeClr>
                </a:solidFill>
              </a:rPr>
              <a:t>do </a:t>
            </a:r>
            <a:r>
              <a:rPr lang="en-US" sz="3200" b="1" dirty="0">
                <a:solidFill>
                  <a:schemeClr val="accent6">
                    <a:lumMod val="75000"/>
                  </a:schemeClr>
                </a:solidFill>
              </a:rPr>
              <a:t>I need to use?</a:t>
            </a:r>
            <a:r>
              <a:rPr lang="en-US" sz="2400" b="1" dirty="0">
                <a:solidFill>
                  <a:schemeClr val="accent6">
                    <a:lumMod val="75000"/>
                  </a:schemeClr>
                </a:solidFill>
              </a:rPr>
              <a:t/>
            </a:r>
            <a:br>
              <a:rPr lang="en-US" sz="2400" b="1" dirty="0">
                <a:solidFill>
                  <a:schemeClr val="accent6">
                    <a:lumMod val="75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3" name="Picture 2"/>
          <p:cNvPicPr>
            <a:picLocks noChangeAspect="1"/>
          </p:cNvPicPr>
          <p:nvPr/>
        </p:nvPicPr>
        <p:blipFill>
          <a:blip r:embed="rId4"/>
          <a:stretch>
            <a:fillRect/>
          </a:stretch>
        </p:blipFill>
        <p:spPr>
          <a:xfrm>
            <a:off x="4005523" y="1889719"/>
            <a:ext cx="4180952" cy="4657143"/>
          </a:xfrm>
          <a:prstGeom prst="rect">
            <a:avLst/>
          </a:prstGeom>
        </p:spPr>
      </p:pic>
    </p:spTree>
    <p:extLst>
      <p:ext uri="{BB962C8B-B14F-4D97-AF65-F5344CB8AC3E}">
        <p14:creationId xmlns:p14="http://schemas.microsoft.com/office/powerpoint/2010/main" val="3824692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2400" b="1" dirty="0" smtClean="0">
                <a:solidFill>
                  <a:schemeClr val="accent6">
                    <a:lumMod val="60000"/>
                    <a:lumOff val="40000"/>
                  </a:schemeClr>
                </a:solidFill>
              </a:rPr>
              <a:t/>
            </a:r>
            <a:br>
              <a:rPr lang="en-US" sz="2400" b="1" dirty="0" smtClean="0">
                <a:solidFill>
                  <a:schemeClr val="accent6">
                    <a:lumMod val="60000"/>
                    <a:lumOff val="40000"/>
                  </a:schemeClr>
                </a:solidFill>
              </a:rPr>
            </a:br>
            <a:r>
              <a:rPr lang="en-US" sz="3200" b="1" dirty="0">
                <a:solidFill>
                  <a:schemeClr val="accent6">
                    <a:lumMod val="75000"/>
                  </a:schemeClr>
                </a:solidFill>
              </a:rPr>
              <a:t>What Scales and Balances </a:t>
            </a:r>
            <a:r>
              <a:rPr lang="en-US" sz="3200" b="1" dirty="0" smtClean="0">
                <a:solidFill>
                  <a:schemeClr val="accent6">
                    <a:lumMod val="75000"/>
                  </a:schemeClr>
                </a:solidFill>
              </a:rPr>
              <a:t>do </a:t>
            </a:r>
            <a:r>
              <a:rPr lang="en-US" sz="3200" b="1" dirty="0">
                <a:solidFill>
                  <a:schemeClr val="accent6">
                    <a:lumMod val="75000"/>
                  </a:schemeClr>
                </a:solidFill>
              </a:rPr>
              <a:t>I need to use?</a:t>
            </a:r>
            <a:r>
              <a:rPr lang="en-US" sz="2400" b="1" dirty="0">
                <a:solidFill>
                  <a:schemeClr val="accent6">
                    <a:lumMod val="75000"/>
                  </a:schemeClr>
                </a:solidFill>
              </a:rPr>
              <a:t/>
            </a:r>
            <a:br>
              <a:rPr lang="en-US" sz="2400" b="1" dirty="0">
                <a:solidFill>
                  <a:schemeClr val="accent6">
                    <a:lumMod val="75000"/>
                  </a:schemeClr>
                </a:solidFill>
              </a:rPr>
            </a:br>
            <a:endParaRPr lang="en-US" sz="2400" dirty="0">
              <a:solidFill>
                <a:schemeClr val="accent6">
                  <a:lumMod val="60000"/>
                  <a:lumOff val="40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85893"/>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5" name="Picture 4"/>
          <p:cNvPicPr>
            <a:picLocks noChangeAspect="1"/>
          </p:cNvPicPr>
          <p:nvPr/>
        </p:nvPicPr>
        <p:blipFill>
          <a:blip r:embed="rId4"/>
          <a:stretch>
            <a:fillRect/>
          </a:stretch>
        </p:blipFill>
        <p:spPr>
          <a:xfrm>
            <a:off x="2937587" y="2124331"/>
            <a:ext cx="6316824" cy="3600150"/>
          </a:xfrm>
          <a:prstGeom prst="rect">
            <a:avLst/>
          </a:prstGeom>
        </p:spPr>
      </p:pic>
      <p:sp>
        <p:nvSpPr>
          <p:cNvPr id="7" name="TextBox 6"/>
          <p:cNvSpPr txBox="1"/>
          <p:nvPr/>
        </p:nvSpPr>
        <p:spPr>
          <a:xfrm>
            <a:off x="2509934" y="6046237"/>
            <a:ext cx="7725747" cy="646331"/>
          </a:xfrm>
          <a:prstGeom prst="rect">
            <a:avLst/>
          </a:prstGeom>
          <a:noFill/>
        </p:spPr>
        <p:txBody>
          <a:bodyPr wrap="square" rtlCol="0">
            <a:spAutoFit/>
          </a:bodyPr>
          <a:lstStyle/>
          <a:p>
            <a:r>
              <a:rPr lang="en-US" dirty="0">
                <a:hlinkClick r:id="rId5"/>
              </a:rPr>
              <a:t>https://</a:t>
            </a:r>
            <a:r>
              <a:rPr lang="en-US" dirty="0" smtClean="0">
                <a:hlinkClick r:id="rId5"/>
              </a:rPr>
              <a:t>www.cdfa.ca.gov/dms/pdfs/List_of_Class_I_and_II_scales_by_CC.pdf</a:t>
            </a:r>
            <a:endParaRPr lang="en-US" dirty="0" smtClean="0"/>
          </a:p>
          <a:p>
            <a:endParaRPr lang="en-US" dirty="0"/>
          </a:p>
        </p:txBody>
      </p:sp>
    </p:spTree>
    <p:extLst>
      <p:ext uri="{BB962C8B-B14F-4D97-AF65-F5344CB8AC3E}">
        <p14:creationId xmlns:p14="http://schemas.microsoft.com/office/powerpoint/2010/main" val="298006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20142" y="1301664"/>
            <a:ext cx="5551715" cy="1321902"/>
          </a:xfrm>
        </p:spPr>
        <p:txBody>
          <a:bodyPr>
            <a:noAutofit/>
          </a:bodyPr>
          <a:lstStyle/>
          <a:p>
            <a:r>
              <a:rPr lang="en-US" sz="3200" b="1" dirty="0">
                <a:solidFill>
                  <a:schemeClr val="accent6">
                    <a:lumMod val="75000"/>
                  </a:schemeClr>
                </a:solidFill>
              </a:rPr>
              <a:t>Cannabis: Weights and Measures Considerations</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837620" y="2873829"/>
            <a:ext cx="10555775" cy="3284375"/>
          </a:xfrm>
        </p:spPr>
        <p:txBody>
          <a:bodyPr>
            <a:noAutofit/>
          </a:bodyPr>
          <a:lstStyle/>
          <a:p>
            <a:pPr marL="342900" indent="-342900" algn="l">
              <a:buBlip>
                <a:blip r:embed="rId2"/>
              </a:buBlip>
            </a:pPr>
            <a:r>
              <a:rPr lang="en-US" sz="4000" b="1" dirty="0" smtClean="0">
                <a:solidFill>
                  <a:schemeClr val="accent6">
                    <a:lumMod val="75000"/>
                  </a:schemeClr>
                </a:solidFill>
              </a:rPr>
              <a:t>Do I need to be a Weighmaster?</a:t>
            </a:r>
          </a:p>
          <a:p>
            <a:pPr marL="342900" indent="-342900" algn="l">
              <a:buBlip>
                <a:blip r:embed="rId2"/>
              </a:buBlip>
            </a:pPr>
            <a:r>
              <a:rPr lang="en-US" sz="4000" b="1" dirty="0" smtClean="0">
                <a:solidFill>
                  <a:schemeClr val="accent6">
                    <a:lumMod val="75000"/>
                  </a:schemeClr>
                </a:solidFill>
              </a:rPr>
              <a:t>What Scales and Balances </a:t>
            </a:r>
            <a:r>
              <a:rPr lang="en-US" sz="4000" b="1" dirty="0" smtClean="0">
                <a:solidFill>
                  <a:schemeClr val="accent6">
                    <a:lumMod val="75000"/>
                  </a:schemeClr>
                </a:solidFill>
              </a:rPr>
              <a:t>do </a:t>
            </a:r>
            <a:r>
              <a:rPr lang="en-US" sz="4000" b="1" dirty="0" smtClean="0">
                <a:solidFill>
                  <a:schemeClr val="accent6">
                    <a:lumMod val="75000"/>
                  </a:schemeClr>
                </a:solidFill>
              </a:rPr>
              <a:t>I need to use?</a:t>
            </a:r>
          </a:p>
          <a:p>
            <a:pPr marL="800100" lvl="1" indent="-342900" algn="l">
              <a:buBlip>
                <a:blip r:embed="rId2"/>
              </a:buBlip>
            </a:pPr>
            <a:r>
              <a:rPr lang="en-US" sz="4000" b="1" dirty="0" smtClean="0">
                <a:solidFill>
                  <a:schemeClr val="accent6">
                    <a:lumMod val="75000"/>
                  </a:schemeClr>
                </a:solidFill>
              </a:rPr>
              <a:t>Scale Selection Guidelines</a:t>
            </a:r>
          </a:p>
          <a:p>
            <a:pPr marL="800100" lvl="1" indent="-342900" algn="l">
              <a:buBlip>
                <a:blip r:embed="rId2"/>
              </a:buBlip>
            </a:pPr>
            <a:r>
              <a:rPr lang="en-US" sz="4000" b="1" dirty="0" smtClean="0">
                <a:solidFill>
                  <a:schemeClr val="accent6">
                    <a:lumMod val="75000"/>
                  </a:schemeClr>
                </a:solidFill>
              </a:rPr>
              <a:t>NTEP Certified Class I and II Scales</a:t>
            </a:r>
          </a:p>
          <a:p>
            <a:pPr lvl="1" algn="l"/>
            <a:r>
              <a:rPr lang="en-US" sz="3600" b="1" dirty="0" smtClean="0">
                <a:solidFill>
                  <a:schemeClr val="accent6">
                    <a:lumMod val="75000"/>
                  </a:schemeClr>
                </a:solidFill>
                <a:hlinkClick r:id="rId3"/>
              </a:rPr>
              <a:t>https://www.cdfa.ca.gov/dms/CannabisWM.html</a:t>
            </a:r>
            <a:endParaRPr lang="en-US" sz="3600" b="1" dirty="0" smtClean="0">
              <a:solidFill>
                <a:schemeClr val="accent6">
                  <a:lumMod val="75000"/>
                </a:schemeClr>
              </a:solidFill>
            </a:endParaRPr>
          </a:p>
          <a:p>
            <a:pPr lvl="1" algn="l"/>
            <a:endParaRPr lang="en-US" sz="4000" b="1" dirty="0" smtClean="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401474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3989" y="139959"/>
            <a:ext cx="5077409" cy="1073021"/>
          </a:xfrm>
        </p:spPr>
        <p:txBody>
          <a:bodyPr>
            <a:noAutofit/>
          </a:bodyPr>
          <a:lstStyle/>
          <a:p>
            <a:r>
              <a:rPr lang="en-US" sz="2800" b="1" dirty="0" smtClean="0">
                <a:solidFill>
                  <a:schemeClr val="accent6">
                    <a:lumMod val="75000"/>
                  </a:schemeClr>
                </a:solidFill>
              </a:rPr>
              <a:t>CDFA</a:t>
            </a:r>
            <a:br>
              <a:rPr lang="en-US" sz="2800" b="1" dirty="0" smtClean="0">
                <a:solidFill>
                  <a:schemeClr val="accent6">
                    <a:lumMod val="75000"/>
                  </a:schemeClr>
                </a:solidFill>
              </a:rPr>
            </a:br>
            <a:r>
              <a:rPr lang="en-US" sz="2800" b="1" dirty="0" smtClean="0">
                <a:solidFill>
                  <a:schemeClr val="accent6">
                    <a:lumMod val="75000"/>
                  </a:schemeClr>
                </a:solidFill>
              </a:rPr>
              <a:t>Division of Measurement Standards</a:t>
            </a:r>
            <a:endParaRPr lang="en-US" sz="2800"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3" name="Picture 2"/>
          <p:cNvPicPr>
            <a:picLocks noChangeAspect="1"/>
          </p:cNvPicPr>
          <p:nvPr/>
        </p:nvPicPr>
        <p:blipFill>
          <a:blip r:embed="rId4"/>
          <a:stretch>
            <a:fillRect/>
          </a:stretch>
        </p:blipFill>
        <p:spPr>
          <a:xfrm>
            <a:off x="2785745" y="1346795"/>
            <a:ext cx="6620509" cy="4708773"/>
          </a:xfrm>
          <a:prstGeom prst="rect">
            <a:avLst/>
          </a:prstGeom>
        </p:spPr>
      </p:pic>
    </p:spTree>
    <p:extLst>
      <p:ext uri="{BB962C8B-B14F-4D97-AF65-F5344CB8AC3E}">
        <p14:creationId xmlns:p14="http://schemas.microsoft.com/office/powerpoint/2010/main" val="542308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3989" y="139959"/>
            <a:ext cx="5077409" cy="1073021"/>
          </a:xfrm>
        </p:spPr>
        <p:txBody>
          <a:bodyPr>
            <a:noAutofit/>
          </a:bodyPr>
          <a:lstStyle/>
          <a:p>
            <a:r>
              <a:rPr lang="en-US" sz="2800" b="1" dirty="0" smtClean="0">
                <a:solidFill>
                  <a:schemeClr val="accent6">
                    <a:lumMod val="75000"/>
                  </a:schemeClr>
                </a:solidFill>
              </a:rPr>
              <a:t>CDFA</a:t>
            </a:r>
            <a:br>
              <a:rPr lang="en-US" sz="2800" b="1" dirty="0" smtClean="0">
                <a:solidFill>
                  <a:schemeClr val="accent6">
                    <a:lumMod val="75000"/>
                  </a:schemeClr>
                </a:solidFill>
              </a:rPr>
            </a:br>
            <a:r>
              <a:rPr lang="en-US" sz="2800" b="1" dirty="0" smtClean="0">
                <a:solidFill>
                  <a:schemeClr val="accent6">
                    <a:lumMod val="75000"/>
                  </a:schemeClr>
                </a:solidFill>
              </a:rPr>
              <a:t>Division of Measurement Standards</a:t>
            </a:r>
            <a:endParaRPr lang="en-US" sz="2800"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
        <p:nvSpPr>
          <p:cNvPr id="7" name="TextBox 6"/>
          <p:cNvSpPr txBox="1"/>
          <p:nvPr/>
        </p:nvSpPr>
        <p:spPr>
          <a:xfrm>
            <a:off x="5915608" y="6466114"/>
            <a:ext cx="184731"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4"/>
          <a:stretch>
            <a:fillRect/>
          </a:stretch>
        </p:blipFill>
        <p:spPr>
          <a:xfrm>
            <a:off x="4014170" y="1212980"/>
            <a:ext cx="4172337" cy="5445253"/>
          </a:xfrm>
          <a:prstGeom prst="rect">
            <a:avLst/>
          </a:prstGeom>
        </p:spPr>
      </p:pic>
    </p:spTree>
    <p:extLst>
      <p:ext uri="{BB962C8B-B14F-4D97-AF65-F5344CB8AC3E}">
        <p14:creationId xmlns:p14="http://schemas.microsoft.com/office/powerpoint/2010/main" val="1483380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63989" y="139959"/>
            <a:ext cx="5077409" cy="1073021"/>
          </a:xfrm>
        </p:spPr>
        <p:txBody>
          <a:bodyPr>
            <a:noAutofit/>
          </a:bodyPr>
          <a:lstStyle/>
          <a:p>
            <a:r>
              <a:rPr lang="en-US" sz="2800" b="1" dirty="0" smtClean="0">
                <a:solidFill>
                  <a:schemeClr val="accent6">
                    <a:lumMod val="75000"/>
                  </a:schemeClr>
                </a:solidFill>
              </a:rPr>
              <a:t>CDFA</a:t>
            </a:r>
            <a:br>
              <a:rPr lang="en-US" sz="2800" b="1" dirty="0" smtClean="0">
                <a:solidFill>
                  <a:schemeClr val="accent6">
                    <a:lumMod val="75000"/>
                  </a:schemeClr>
                </a:solidFill>
              </a:rPr>
            </a:br>
            <a:r>
              <a:rPr lang="en-US" sz="2800" b="1" dirty="0" smtClean="0">
                <a:solidFill>
                  <a:schemeClr val="accent6">
                    <a:lumMod val="75000"/>
                  </a:schemeClr>
                </a:solidFill>
              </a:rPr>
              <a:t>Division of Measurement Standards</a:t>
            </a:r>
            <a:endParaRPr lang="en-US" sz="2800"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5" name="Picture 4"/>
          <p:cNvPicPr>
            <a:picLocks noChangeAspect="1"/>
          </p:cNvPicPr>
          <p:nvPr/>
        </p:nvPicPr>
        <p:blipFill>
          <a:blip r:embed="rId4"/>
          <a:stretch>
            <a:fillRect/>
          </a:stretch>
        </p:blipFill>
        <p:spPr>
          <a:xfrm>
            <a:off x="2857800" y="1283834"/>
            <a:ext cx="6515688" cy="4958346"/>
          </a:xfrm>
          <a:prstGeom prst="rect">
            <a:avLst/>
          </a:prstGeom>
        </p:spPr>
      </p:pic>
      <p:sp>
        <p:nvSpPr>
          <p:cNvPr id="6" name="TextBox 5"/>
          <p:cNvSpPr txBox="1"/>
          <p:nvPr/>
        </p:nvSpPr>
        <p:spPr>
          <a:xfrm>
            <a:off x="3806890" y="6313034"/>
            <a:ext cx="4870580" cy="646331"/>
          </a:xfrm>
          <a:prstGeom prst="rect">
            <a:avLst/>
          </a:prstGeom>
          <a:noFill/>
        </p:spPr>
        <p:txBody>
          <a:bodyPr wrap="square" rtlCol="0">
            <a:spAutoFit/>
          </a:bodyPr>
          <a:lstStyle/>
          <a:p>
            <a:r>
              <a:rPr lang="en-US" dirty="0">
                <a:hlinkClick r:id="rId5"/>
              </a:rPr>
              <a:t>https://</a:t>
            </a:r>
            <a:r>
              <a:rPr lang="en-US" dirty="0" smtClean="0">
                <a:hlinkClick r:id="rId5"/>
              </a:rPr>
              <a:t>www.cdfa.ca.gov/dms/CannabisWM.html</a:t>
            </a:r>
            <a:endParaRPr lang="en-US" dirty="0" smtClean="0"/>
          </a:p>
          <a:p>
            <a:endParaRPr lang="en-US" dirty="0"/>
          </a:p>
        </p:txBody>
      </p:sp>
    </p:spTree>
    <p:extLst>
      <p:ext uri="{BB962C8B-B14F-4D97-AF65-F5344CB8AC3E}">
        <p14:creationId xmlns:p14="http://schemas.microsoft.com/office/powerpoint/2010/main" val="1508176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15508" y="2276254"/>
            <a:ext cx="5642688" cy="2771607"/>
          </a:xfrm>
        </p:spPr>
        <p:txBody>
          <a:bodyPr>
            <a:noAutofit/>
          </a:bodyPr>
          <a:lstStyle/>
          <a:p>
            <a:r>
              <a:rPr lang="en-US" sz="4800" b="1" dirty="0" smtClean="0">
                <a:solidFill>
                  <a:schemeClr val="accent6">
                    <a:lumMod val="75000"/>
                  </a:schemeClr>
                </a:solidFill>
              </a:rPr>
              <a:t>Nevada County Department of Agriculture/Weights and Measures</a:t>
            </a:r>
            <a:endParaRPr lang="en-US" sz="4800"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3" name="Picture 2"/>
          <p:cNvPicPr>
            <a:picLocks noChangeAspect="1"/>
          </p:cNvPicPr>
          <p:nvPr/>
        </p:nvPicPr>
        <p:blipFill>
          <a:blip r:embed="rId4"/>
          <a:stretch>
            <a:fillRect/>
          </a:stretch>
        </p:blipFill>
        <p:spPr>
          <a:xfrm>
            <a:off x="3010285" y="115144"/>
            <a:ext cx="2018915" cy="6617554"/>
          </a:xfrm>
          <a:prstGeom prst="rect">
            <a:avLst/>
          </a:prstGeom>
        </p:spPr>
      </p:pic>
      <p:sp>
        <p:nvSpPr>
          <p:cNvPr id="7" name="TextBox 6"/>
          <p:cNvSpPr txBox="1"/>
          <p:nvPr/>
        </p:nvSpPr>
        <p:spPr>
          <a:xfrm>
            <a:off x="3114673" y="4095725"/>
            <a:ext cx="1810138" cy="276999"/>
          </a:xfrm>
          <a:prstGeom prst="rect">
            <a:avLst/>
          </a:prstGeom>
          <a:noFill/>
        </p:spPr>
        <p:txBody>
          <a:bodyPr wrap="square" rtlCol="0">
            <a:spAutoFit/>
          </a:bodyPr>
          <a:lstStyle/>
          <a:p>
            <a:r>
              <a:rPr lang="en-US" sz="1200" dirty="0"/>
              <a:t>agdept@co.nevada.ca.us</a:t>
            </a:r>
          </a:p>
        </p:txBody>
      </p:sp>
    </p:spTree>
    <p:extLst>
      <p:ext uri="{BB962C8B-B14F-4D97-AF65-F5344CB8AC3E}">
        <p14:creationId xmlns:p14="http://schemas.microsoft.com/office/powerpoint/2010/main" val="1899816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20142" y="503853"/>
            <a:ext cx="5049417" cy="145876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998376" y="2500605"/>
            <a:ext cx="10086392" cy="3918856"/>
          </a:xfrm>
        </p:spPr>
        <p:txBody>
          <a:bodyPr>
            <a:noAutofit/>
          </a:bodyPr>
          <a:lstStyle/>
          <a:p>
            <a:r>
              <a:rPr lang="en-US" sz="4000" b="1" dirty="0" smtClean="0">
                <a:solidFill>
                  <a:schemeClr val="accent6">
                    <a:lumMod val="75000"/>
                  </a:schemeClr>
                </a:solidFill>
              </a:rPr>
              <a:t>YES!!!!</a:t>
            </a:r>
          </a:p>
          <a:p>
            <a:pPr marL="457200" indent="-457200" algn="l">
              <a:buBlip>
                <a:blip r:embed="rId2"/>
              </a:buBlip>
            </a:pPr>
            <a:r>
              <a:rPr lang="en-US" sz="2800" b="1" dirty="0" smtClean="0">
                <a:solidFill>
                  <a:schemeClr val="accent6">
                    <a:lumMod val="75000"/>
                  </a:schemeClr>
                </a:solidFill>
              </a:rPr>
              <a:t>3 CCR 8213</a:t>
            </a:r>
            <a:r>
              <a:rPr lang="en-US" sz="2800" b="1" dirty="0">
                <a:solidFill>
                  <a:schemeClr val="accent6">
                    <a:lumMod val="75000"/>
                  </a:schemeClr>
                </a:solidFill>
              </a:rPr>
              <a:t> </a:t>
            </a:r>
            <a:r>
              <a:rPr lang="en-US" sz="2800" dirty="0">
                <a:solidFill>
                  <a:schemeClr val="accent6">
                    <a:lumMod val="75000"/>
                  </a:schemeClr>
                </a:solidFill>
              </a:rPr>
              <a:t>Requirements for Weighing Devices and Weighmasters. </a:t>
            </a:r>
            <a:endParaRPr lang="en-US" sz="2800" dirty="0" smtClean="0">
              <a:solidFill>
                <a:schemeClr val="accent6">
                  <a:lumMod val="75000"/>
                </a:schemeClr>
              </a:solidFill>
            </a:endParaRPr>
          </a:p>
          <a:p>
            <a:pPr marL="914400" lvl="1" indent="-457200" algn="l">
              <a:buBlip>
                <a:blip r:embed="rId2"/>
              </a:buBlip>
            </a:pPr>
            <a:r>
              <a:rPr lang="en-US" sz="2400" dirty="0" smtClean="0">
                <a:solidFill>
                  <a:schemeClr val="accent6">
                    <a:lumMod val="75000"/>
                  </a:schemeClr>
                </a:solidFill>
              </a:rPr>
              <a:t>(</a:t>
            </a:r>
            <a:r>
              <a:rPr lang="en-US" sz="2400" dirty="0">
                <a:solidFill>
                  <a:schemeClr val="accent6">
                    <a:lumMod val="75000"/>
                  </a:schemeClr>
                </a:solidFill>
              </a:rPr>
              <a:t>a) Weighing devices used by a licensee shall be approved, registered, tested, and sealed pursuant to chapter 5 (commencing with section 12500) of division 5 of the Business and Professions Code and its implementing regulations and registered with the county sealer consistent with chapter 2 (commencing with section 12240) of division 5 of the Business and Professions Code and its implementing regulations. </a:t>
            </a:r>
            <a:endParaRPr lang="en-US" sz="2400" b="1" dirty="0" smtClean="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140760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20142" y="503853"/>
            <a:ext cx="5049417" cy="145876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914400" y="2136710"/>
            <a:ext cx="10086392" cy="4637315"/>
          </a:xfrm>
        </p:spPr>
        <p:txBody>
          <a:bodyPr>
            <a:noAutofit/>
          </a:bodyPr>
          <a:lstStyle/>
          <a:p>
            <a:pPr lvl="1" algn="just"/>
            <a:r>
              <a:rPr lang="en-US" dirty="0">
                <a:solidFill>
                  <a:schemeClr val="accent6">
                    <a:lumMod val="75000"/>
                  </a:schemeClr>
                </a:solidFill>
              </a:rPr>
              <a:t>Approved, registered, tested, and sealed devices shall be used whenever any one or more of the following apply: </a:t>
            </a:r>
            <a:endParaRPr lang="en-US" dirty="0" smtClean="0">
              <a:solidFill>
                <a:schemeClr val="accent6">
                  <a:lumMod val="75000"/>
                </a:schemeClr>
              </a:solidFill>
            </a:endParaRPr>
          </a:p>
          <a:p>
            <a:pPr marL="800100" lvl="1" indent="-342900" algn="just">
              <a:buBlip>
                <a:blip r:embed="rId2"/>
              </a:buBlip>
            </a:pPr>
            <a:r>
              <a:rPr lang="en-US" dirty="0" smtClean="0">
                <a:solidFill>
                  <a:schemeClr val="accent6">
                    <a:lumMod val="75000"/>
                  </a:schemeClr>
                </a:solidFill>
              </a:rPr>
              <a:t>(1) Cannabis </a:t>
            </a:r>
            <a:r>
              <a:rPr lang="en-US" dirty="0">
                <a:solidFill>
                  <a:schemeClr val="accent6">
                    <a:lumMod val="75000"/>
                  </a:schemeClr>
                </a:solidFill>
              </a:rPr>
              <a:t>and </a:t>
            </a:r>
            <a:r>
              <a:rPr lang="en-US" dirty="0" smtClean="0">
                <a:solidFill>
                  <a:schemeClr val="accent6">
                    <a:lumMod val="75000"/>
                  </a:schemeClr>
                </a:solidFill>
              </a:rPr>
              <a:t>non-manufactured </a:t>
            </a:r>
            <a:r>
              <a:rPr lang="en-US" dirty="0">
                <a:solidFill>
                  <a:schemeClr val="accent6">
                    <a:lumMod val="75000"/>
                  </a:schemeClr>
                </a:solidFill>
              </a:rPr>
              <a:t>cannabis products are bought or sold by weight or count; </a:t>
            </a:r>
            <a:endParaRPr lang="en-US" dirty="0" smtClean="0">
              <a:solidFill>
                <a:schemeClr val="accent6">
                  <a:lumMod val="75000"/>
                </a:schemeClr>
              </a:solidFill>
            </a:endParaRPr>
          </a:p>
          <a:p>
            <a:pPr marL="800100" lvl="1" indent="-342900" algn="just">
              <a:buBlip>
                <a:blip r:embed="rId2"/>
              </a:buBlip>
            </a:pPr>
            <a:r>
              <a:rPr lang="en-US" dirty="0" smtClean="0">
                <a:solidFill>
                  <a:schemeClr val="accent6">
                    <a:lumMod val="75000"/>
                  </a:schemeClr>
                </a:solidFill>
              </a:rPr>
              <a:t>(</a:t>
            </a:r>
            <a:r>
              <a:rPr lang="en-US" dirty="0">
                <a:solidFill>
                  <a:schemeClr val="accent6">
                    <a:lumMod val="75000"/>
                  </a:schemeClr>
                </a:solidFill>
              </a:rPr>
              <a:t>2) Cannabis and </a:t>
            </a:r>
            <a:r>
              <a:rPr lang="en-US" dirty="0" smtClean="0">
                <a:solidFill>
                  <a:schemeClr val="accent6">
                    <a:lumMod val="75000"/>
                  </a:schemeClr>
                </a:solidFill>
              </a:rPr>
              <a:t>non-manufactured </a:t>
            </a:r>
            <a:r>
              <a:rPr lang="en-US" dirty="0">
                <a:solidFill>
                  <a:schemeClr val="accent6">
                    <a:lumMod val="75000"/>
                  </a:schemeClr>
                </a:solidFill>
              </a:rPr>
              <a:t>cannabis products are packaged for sale by weight or count; </a:t>
            </a:r>
            <a:endParaRPr lang="en-US" dirty="0" smtClean="0">
              <a:solidFill>
                <a:schemeClr val="accent6">
                  <a:lumMod val="75000"/>
                </a:schemeClr>
              </a:solidFill>
            </a:endParaRPr>
          </a:p>
          <a:p>
            <a:pPr marL="800100" lvl="1" indent="-342900" algn="just">
              <a:buBlip>
                <a:blip r:embed="rId2"/>
              </a:buBlip>
            </a:pPr>
            <a:r>
              <a:rPr lang="en-US" dirty="0" smtClean="0">
                <a:solidFill>
                  <a:schemeClr val="accent6">
                    <a:lumMod val="75000"/>
                  </a:schemeClr>
                </a:solidFill>
              </a:rPr>
              <a:t>(</a:t>
            </a:r>
            <a:r>
              <a:rPr lang="en-US" dirty="0">
                <a:solidFill>
                  <a:schemeClr val="accent6">
                    <a:lumMod val="75000"/>
                  </a:schemeClr>
                </a:solidFill>
              </a:rPr>
              <a:t>3) Cannabis and </a:t>
            </a:r>
            <a:r>
              <a:rPr lang="en-US" dirty="0" smtClean="0">
                <a:solidFill>
                  <a:schemeClr val="accent6">
                    <a:lumMod val="75000"/>
                  </a:schemeClr>
                </a:solidFill>
              </a:rPr>
              <a:t>non-manufactured </a:t>
            </a:r>
            <a:r>
              <a:rPr lang="en-US" dirty="0">
                <a:solidFill>
                  <a:schemeClr val="accent6">
                    <a:lumMod val="75000"/>
                  </a:schemeClr>
                </a:solidFill>
              </a:rPr>
              <a:t>cannabis products are weighed or counted for entry into the track-and-trace system; or </a:t>
            </a:r>
            <a:endParaRPr lang="en-US" dirty="0" smtClean="0">
              <a:solidFill>
                <a:schemeClr val="accent6">
                  <a:lumMod val="75000"/>
                </a:schemeClr>
              </a:solidFill>
            </a:endParaRPr>
          </a:p>
          <a:p>
            <a:pPr marL="800100" lvl="1" indent="-342900" algn="just">
              <a:buBlip>
                <a:blip r:embed="rId2"/>
              </a:buBlip>
            </a:pPr>
            <a:r>
              <a:rPr lang="en-US" dirty="0" smtClean="0">
                <a:solidFill>
                  <a:schemeClr val="accent6">
                    <a:lumMod val="75000"/>
                  </a:schemeClr>
                </a:solidFill>
              </a:rPr>
              <a:t>(</a:t>
            </a:r>
            <a:r>
              <a:rPr lang="en-US" dirty="0">
                <a:solidFill>
                  <a:schemeClr val="accent6">
                    <a:lumMod val="75000"/>
                  </a:schemeClr>
                </a:solidFill>
              </a:rPr>
              <a:t>4) The weighing device is used for commercial purposes as defined in section 12500 of the Business and Professions Code</a:t>
            </a:r>
            <a:r>
              <a:rPr lang="en-US" dirty="0" smtClean="0">
                <a:solidFill>
                  <a:schemeClr val="accent6">
                    <a:lumMod val="75000"/>
                  </a:schemeClr>
                </a:solidFill>
              </a:rPr>
              <a:t>.</a:t>
            </a:r>
            <a:endParaRPr lang="en-US" dirty="0" smtClean="0">
              <a:solidFill>
                <a:schemeClr val="accent6">
                  <a:lumMod val="75000"/>
                </a:schemeClr>
              </a:solidFill>
            </a:endParaRPr>
          </a:p>
          <a:p>
            <a:pPr marL="342900" indent="-342900" algn="just">
              <a:buBlip>
                <a:blip r:embed="rId2"/>
              </a:buBlip>
            </a:pPr>
            <a:r>
              <a:rPr lang="en-US" dirty="0">
                <a:solidFill>
                  <a:schemeClr val="accent6">
                    <a:lumMod val="75000"/>
                  </a:schemeClr>
                </a:solidFill>
              </a:rPr>
              <a:t>(e) Any licensee weighing or measuring cannabis or </a:t>
            </a:r>
            <a:r>
              <a:rPr lang="en-US" dirty="0" smtClean="0">
                <a:solidFill>
                  <a:schemeClr val="accent6">
                    <a:lumMod val="75000"/>
                  </a:schemeClr>
                </a:solidFill>
              </a:rPr>
              <a:t>non-manufactured </a:t>
            </a:r>
            <a:r>
              <a:rPr lang="en-US" dirty="0">
                <a:solidFill>
                  <a:schemeClr val="accent6">
                    <a:lumMod val="75000"/>
                  </a:schemeClr>
                </a:solidFill>
              </a:rPr>
              <a:t>cannabis product in accordance with subsection (a) shall be licensed as a weighmaster.</a:t>
            </a:r>
            <a:endParaRPr lang="en-US" b="1" dirty="0" smtClean="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1665939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Image result for calCannabi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pic>
        <p:nvPicPr>
          <p:cNvPr id="5" name="Picture 4"/>
          <p:cNvPicPr>
            <a:picLocks noChangeAspect="1"/>
          </p:cNvPicPr>
          <p:nvPr/>
        </p:nvPicPr>
        <p:blipFill>
          <a:blip r:embed="rId4"/>
          <a:stretch>
            <a:fillRect/>
          </a:stretch>
        </p:blipFill>
        <p:spPr>
          <a:xfrm>
            <a:off x="3006479" y="581386"/>
            <a:ext cx="6179040" cy="5903389"/>
          </a:xfrm>
          <a:prstGeom prst="rect">
            <a:avLst/>
          </a:prstGeom>
        </p:spPr>
      </p:pic>
    </p:spTree>
    <p:extLst>
      <p:ext uri="{BB962C8B-B14F-4D97-AF65-F5344CB8AC3E}">
        <p14:creationId xmlns:p14="http://schemas.microsoft.com/office/powerpoint/2010/main" val="98847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10813" y="640713"/>
            <a:ext cx="5245360"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026368" y="2547257"/>
            <a:ext cx="10086392" cy="3284375"/>
          </a:xfrm>
        </p:spPr>
        <p:txBody>
          <a:bodyPr>
            <a:noAutofit/>
          </a:bodyPr>
          <a:lstStyle/>
          <a:p>
            <a:pPr marL="571500" indent="-571500" algn="l">
              <a:buBlip>
                <a:blip r:embed="rId2"/>
              </a:buBlip>
            </a:pPr>
            <a:r>
              <a:rPr lang="en-US" sz="3600" dirty="0" smtClean="0">
                <a:solidFill>
                  <a:schemeClr val="accent6">
                    <a:lumMod val="75000"/>
                  </a:schemeClr>
                </a:solidFill>
              </a:rPr>
              <a:t>Weighmaster – Principal is usually the Business</a:t>
            </a:r>
          </a:p>
          <a:p>
            <a:pPr marL="1028700" lvl="1" indent="-571500" algn="l">
              <a:buBlip>
                <a:blip r:embed="rId2"/>
              </a:buBlip>
            </a:pPr>
            <a:r>
              <a:rPr lang="en-US" sz="3600" dirty="0" smtClean="0">
                <a:solidFill>
                  <a:schemeClr val="accent6">
                    <a:lumMod val="75000"/>
                  </a:schemeClr>
                </a:solidFill>
              </a:rPr>
              <a:t>Deputy Weighmaster</a:t>
            </a:r>
          </a:p>
          <a:p>
            <a:pPr marL="1485900" lvl="2" indent="-571500" algn="l">
              <a:buBlip>
                <a:blip r:embed="rId2"/>
              </a:buBlip>
            </a:pPr>
            <a:r>
              <a:rPr lang="en-US" sz="3600" dirty="0" smtClean="0">
                <a:solidFill>
                  <a:schemeClr val="accent6">
                    <a:lumMod val="75000"/>
                  </a:schemeClr>
                </a:solidFill>
              </a:rPr>
              <a:t>Are the only individuals that shall weigh, measure, or count any commodity and issues a statement or memorandum of the weight (Weighmaster Certificate)</a:t>
            </a:r>
            <a:endParaRPr lang="en-US" sz="3600" b="1"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364521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94788" y="640713"/>
            <a:ext cx="5208038"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129003" y="2127380"/>
            <a:ext cx="10086392" cy="4646644"/>
          </a:xfrm>
        </p:spPr>
        <p:txBody>
          <a:bodyPr>
            <a:noAutofit/>
          </a:bodyPr>
          <a:lstStyle/>
          <a:p>
            <a:r>
              <a:rPr lang="en-US" sz="4000" b="1" dirty="0" smtClean="0">
                <a:solidFill>
                  <a:schemeClr val="accent6">
                    <a:lumMod val="75000"/>
                  </a:schemeClr>
                </a:solidFill>
              </a:rPr>
              <a:t>Weighmaster Certificate</a:t>
            </a:r>
          </a:p>
          <a:p>
            <a:pPr algn="l"/>
            <a:r>
              <a:rPr lang="en-US" b="1" dirty="0" smtClean="0">
                <a:solidFill>
                  <a:schemeClr val="accent6">
                    <a:lumMod val="75000"/>
                  </a:schemeClr>
                </a:solidFill>
              </a:rPr>
              <a:t>§ 12714. LEGEND AND WEIGHMASTER’S NAME TO APPEAR ON CERTIFICATE </a:t>
            </a:r>
          </a:p>
          <a:p>
            <a:pPr marL="457200" indent="-457200" algn="l">
              <a:buBlip>
                <a:blip r:embed="rId2"/>
              </a:buBlip>
            </a:pPr>
            <a:r>
              <a:rPr lang="en-US" dirty="0" smtClean="0">
                <a:solidFill>
                  <a:schemeClr val="accent6">
                    <a:lumMod val="75000"/>
                  </a:schemeClr>
                </a:solidFill>
              </a:rPr>
              <a:t>There shall appear in an appropriate and conspicuous place on each certificate, and all copies thereof, the following legend: </a:t>
            </a:r>
          </a:p>
          <a:p>
            <a:r>
              <a:rPr lang="en-US" sz="2000" dirty="0" smtClean="0">
                <a:solidFill>
                  <a:schemeClr val="accent6">
                    <a:lumMod val="75000"/>
                  </a:schemeClr>
                </a:solidFill>
              </a:rPr>
              <a:t>WEIGHMASTER CERTIFICATE </a:t>
            </a:r>
          </a:p>
          <a:p>
            <a:pPr lvl="1" algn="just"/>
            <a:r>
              <a:rPr lang="en-US" sz="1600" dirty="0" smtClean="0">
                <a:solidFill>
                  <a:schemeClr val="accent6">
                    <a:lumMod val="75000"/>
                  </a:schemeClr>
                </a:solidFill>
              </a:rPr>
              <a:t>THIS IS TO CERTIFY that the following described commodity was weighed, measured, or counted by a weighmaster, whose signature is on this certificate, who is a recognized authority of accuracy, as prescribed by Chapter 7 (commencing with Section 12700) of Division 5 of the California Business and Professions Code, administered by the Division of Measurement Standards of the California Department of Food and Agriculture. </a:t>
            </a:r>
          </a:p>
          <a:p>
            <a:pPr marL="342900" indent="-342900" algn="l">
              <a:buBlip>
                <a:blip r:embed="rId2"/>
              </a:buBlip>
            </a:pPr>
            <a:r>
              <a:rPr lang="en-US" dirty="0" smtClean="0">
                <a:solidFill>
                  <a:schemeClr val="accent6">
                    <a:lumMod val="75000"/>
                  </a:schemeClr>
                </a:solidFill>
              </a:rPr>
              <a:t>(b) There shall also appear on each certificate, and all copies thereof, the printed name of the principal weighmaster as it appears on the license.</a:t>
            </a:r>
            <a:endParaRPr lang="en-US" b="1"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1553197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052803" y="2500604"/>
            <a:ext cx="10086392" cy="3956180"/>
          </a:xfrm>
        </p:spPr>
        <p:txBody>
          <a:bodyPr>
            <a:noAutofit/>
          </a:bodyPr>
          <a:lstStyle/>
          <a:p>
            <a:pPr algn="l"/>
            <a:r>
              <a:rPr lang="en-US" sz="1800" b="1" dirty="0" smtClean="0">
                <a:solidFill>
                  <a:schemeClr val="accent6">
                    <a:lumMod val="75000"/>
                  </a:schemeClr>
                </a:solidFill>
              </a:rPr>
              <a:t>§ </a:t>
            </a:r>
            <a:r>
              <a:rPr lang="en-US" b="1" dirty="0" smtClean="0">
                <a:solidFill>
                  <a:schemeClr val="accent6">
                    <a:lumMod val="75000"/>
                  </a:schemeClr>
                </a:solidFill>
              </a:rPr>
              <a:t>12715. CONTENTS OF CERTIFICATE </a:t>
            </a:r>
          </a:p>
          <a:p>
            <a:pPr algn="l"/>
            <a:r>
              <a:rPr lang="en-US" sz="2000" dirty="0" smtClean="0">
                <a:solidFill>
                  <a:schemeClr val="accent6">
                    <a:lumMod val="75000"/>
                  </a:schemeClr>
                </a:solidFill>
              </a:rPr>
              <a:t>Each certificate shall provide for the following information as applicable to the transaction: </a:t>
            </a:r>
          </a:p>
          <a:p>
            <a:pPr marL="285750" indent="-285750" algn="l">
              <a:buBlip>
                <a:blip r:embed="rId2"/>
              </a:buBlip>
            </a:pPr>
            <a:r>
              <a:rPr lang="en-US" sz="2000" dirty="0" smtClean="0">
                <a:solidFill>
                  <a:schemeClr val="accent6">
                    <a:lumMod val="75000"/>
                  </a:schemeClr>
                </a:solidFill>
              </a:rPr>
              <a:t>(a) The date on which the weight, measure, or count was determined. </a:t>
            </a:r>
          </a:p>
          <a:p>
            <a:pPr marL="285750" indent="-285750" algn="l">
              <a:buBlip>
                <a:blip r:embed="rId2"/>
              </a:buBlip>
            </a:pPr>
            <a:r>
              <a:rPr lang="en-US" sz="2000" dirty="0" smtClean="0">
                <a:solidFill>
                  <a:schemeClr val="accent6">
                    <a:lumMod val="75000"/>
                  </a:schemeClr>
                </a:solidFill>
              </a:rPr>
              <a:t>(b) The street address or location description and the city or township where the weighing, measuring, or counting occurred. </a:t>
            </a:r>
          </a:p>
          <a:p>
            <a:pPr marL="285750" indent="-285750" algn="l">
              <a:buBlip>
                <a:blip r:embed="rId2"/>
              </a:buBlip>
            </a:pPr>
            <a:r>
              <a:rPr lang="en-US" sz="2000" dirty="0" smtClean="0">
                <a:solidFill>
                  <a:schemeClr val="accent6">
                    <a:lumMod val="75000"/>
                  </a:schemeClr>
                </a:solidFill>
              </a:rPr>
              <a:t>(c) The complete signature of the weighmaster who determined each weight, measure, or count. The name of a weighmaster may be imprinted electronically on the weighmaster certificate in lieu of a handwritten signature, if the electronically imprinted name is that of the weighmaster who weighed, measured, or counted the commodity or that of another weighmaster pursuant to Section 12712. </a:t>
            </a:r>
            <a:endParaRPr lang="en-US" sz="2000" b="1" dirty="0">
              <a:solidFill>
                <a:schemeClr val="accent6">
                  <a:lumMod val="75000"/>
                </a:schemeClr>
              </a:solidFill>
            </a:endParaRP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2430172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57295" y="732582"/>
            <a:ext cx="5077409" cy="1321902"/>
          </a:xfrm>
        </p:spPr>
        <p:txBody>
          <a:bodyPr>
            <a:noAutofit/>
          </a:bodyPr>
          <a:lstStyle/>
          <a:p>
            <a:r>
              <a:rPr lang="en-US" sz="3200" b="1" dirty="0" smtClean="0">
                <a:solidFill>
                  <a:schemeClr val="accent6">
                    <a:lumMod val="75000"/>
                  </a:schemeClr>
                </a:solidFill>
              </a:rPr>
              <a:t>Do I Need to be a Weighmaster?</a:t>
            </a:r>
            <a:r>
              <a:rPr lang="en-US" sz="2400" b="1" dirty="0">
                <a:solidFill>
                  <a:schemeClr val="accent6">
                    <a:lumMod val="60000"/>
                    <a:lumOff val="40000"/>
                  </a:schemeClr>
                </a:solidFill>
              </a:rPr>
              <a:t/>
            </a:r>
            <a:br>
              <a:rPr lang="en-US" sz="2400" b="1" dirty="0">
                <a:solidFill>
                  <a:schemeClr val="accent6">
                    <a:lumMod val="60000"/>
                    <a:lumOff val="40000"/>
                  </a:schemeClr>
                </a:solidFill>
              </a:rPr>
            </a:br>
            <a:endParaRPr lang="en-US" sz="2400" dirty="0">
              <a:solidFill>
                <a:schemeClr val="accent6">
                  <a:lumMod val="60000"/>
                  <a:lumOff val="40000"/>
                </a:schemeClr>
              </a:solidFill>
            </a:endParaRPr>
          </a:p>
        </p:txBody>
      </p:sp>
      <p:sp>
        <p:nvSpPr>
          <p:cNvPr id="3" name="Subtitle 2"/>
          <p:cNvSpPr>
            <a:spLocks noGrp="1"/>
          </p:cNvSpPr>
          <p:nvPr>
            <p:ph type="subTitle" idx="1"/>
          </p:nvPr>
        </p:nvSpPr>
        <p:spPr>
          <a:xfrm>
            <a:off x="1052803" y="2054484"/>
            <a:ext cx="10086392" cy="4803516"/>
          </a:xfrm>
        </p:spPr>
        <p:txBody>
          <a:bodyPr>
            <a:noAutofit/>
          </a:bodyPr>
          <a:lstStyle/>
          <a:p>
            <a:r>
              <a:rPr lang="en-US" b="1" dirty="0">
                <a:solidFill>
                  <a:schemeClr val="accent6">
                    <a:lumMod val="75000"/>
                  </a:schemeClr>
                </a:solidFill>
              </a:rPr>
              <a:t>§ 12715. CONTENTS OF CERTIFICATE </a:t>
            </a:r>
            <a:endParaRPr lang="en-US" dirty="0" smtClean="0">
              <a:solidFill>
                <a:schemeClr val="accent6">
                  <a:lumMod val="75000"/>
                </a:schemeClr>
              </a:solidFill>
            </a:endParaRPr>
          </a:p>
          <a:p>
            <a:pPr marL="285750" indent="-285750" algn="l">
              <a:buBlip>
                <a:blip r:embed="rId2"/>
              </a:buBlip>
            </a:pPr>
            <a:r>
              <a:rPr lang="en-US" sz="2000" dirty="0" smtClean="0">
                <a:solidFill>
                  <a:schemeClr val="accent6">
                    <a:lumMod val="75000"/>
                  </a:schemeClr>
                </a:solidFill>
              </a:rPr>
              <a:t>(</a:t>
            </a:r>
            <a:r>
              <a:rPr lang="en-US" sz="2000" dirty="0" smtClean="0">
                <a:solidFill>
                  <a:schemeClr val="accent6">
                    <a:lumMod val="75000"/>
                  </a:schemeClr>
                </a:solidFill>
              </a:rPr>
              <a:t>d) The kind of commodity and any other information that may be necessary to identify the product or distinguish it from a similar commodity. </a:t>
            </a:r>
          </a:p>
          <a:p>
            <a:pPr marL="285750" indent="-285750" algn="l">
              <a:buBlip>
                <a:blip r:embed="rId2"/>
              </a:buBlip>
            </a:pPr>
            <a:r>
              <a:rPr lang="en-US" sz="2000" dirty="0" smtClean="0">
                <a:solidFill>
                  <a:schemeClr val="accent6">
                    <a:lumMod val="75000"/>
                  </a:schemeClr>
                </a:solidFill>
              </a:rPr>
              <a:t>(e) The number of units of the commodity. If not personally determined by a weighmaster, the certificate shall contain the words “driver’s count” or “loader’s count,” as appropriate, after the number of commodity units. The abbreviation “D.C.” or “L.C.” may be used in lieu of the complete words. </a:t>
            </a:r>
          </a:p>
          <a:p>
            <a:pPr marL="285750" indent="-285750" algn="l">
              <a:buBlip>
                <a:blip r:embed="rId2"/>
              </a:buBlip>
            </a:pPr>
            <a:r>
              <a:rPr lang="en-US" sz="2000" dirty="0" smtClean="0">
                <a:solidFill>
                  <a:schemeClr val="accent6">
                    <a:lumMod val="75000"/>
                  </a:schemeClr>
                </a:solidFill>
              </a:rPr>
              <a:t>(f) The name of the owner, or his or her agent, and the consignee. If the transaction involves hay or hay products, the name and address of the grower, and his or her agent, as provided by the driver of the vehicle. </a:t>
            </a:r>
          </a:p>
          <a:p>
            <a:pPr marL="285750" indent="-285750" algn="l">
              <a:buBlip>
                <a:blip r:embed="rId2"/>
              </a:buBlip>
            </a:pPr>
            <a:r>
              <a:rPr lang="en-US" sz="2000" dirty="0" smtClean="0">
                <a:solidFill>
                  <a:schemeClr val="accent6">
                    <a:lumMod val="75000"/>
                  </a:schemeClr>
                </a:solidFill>
              </a:rPr>
              <a:t>(g) At least one of the following: </a:t>
            </a:r>
          </a:p>
          <a:p>
            <a:pPr marL="742950" lvl="1" indent="-285750" algn="l">
              <a:buBlip>
                <a:blip r:embed="rId2"/>
              </a:buBlip>
            </a:pPr>
            <a:r>
              <a:rPr lang="en-US" sz="1800" dirty="0" smtClean="0">
                <a:solidFill>
                  <a:schemeClr val="accent6">
                    <a:lumMod val="75000"/>
                  </a:schemeClr>
                </a:solidFill>
              </a:rPr>
              <a:t>(1) The gross weight of the commodity and the vehicle or container, if only the gross weight was determined. </a:t>
            </a:r>
          </a:p>
        </p:txBody>
      </p:sp>
      <p:pic>
        <p:nvPicPr>
          <p:cNvPr id="1026" name="Picture 2" descr="Image result for calCannabi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620" y="139959"/>
            <a:ext cx="1865984" cy="1822656"/>
          </a:xfrm>
          <a:prstGeom prst="rect">
            <a:avLst/>
          </a:prstGeom>
          <a:solidFill>
            <a:schemeClr val="bg1">
              <a:alpha val="0"/>
            </a:schemeClr>
          </a:solidFill>
          <a:ln>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ffectLst>
            <a:glow rad="127000">
              <a:schemeClr val="accent1">
                <a:alpha val="0"/>
              </a:schemeClr>
            </a:glow>
            <a:outerShdw blurRad="50800" dist="50800" dir="5400000" algn="ctr" rotWithShape="0">
              <a:schemeClr val="accent6">
                <a:lumMod val="75000"/>
              </a:schemeClr>
            </a:outerShdw>
            <a:reflection stA="0" endPos="65000" dist="508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95" y="139959"/>
            <a:ext cx="1905000" cy="1914525"/>
          </a:xfrm>
          <a:prstGeom prst="rect">
            <a:avLst/>
          </a:prstGeom>
          <a:gradFill flip="none" rotWithShape="1">
            <a:gsLst>
              <a:gs pos="7000">
                <a:schemeClr val="accent6">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121153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3796</TotalTime>
  <Words>1200</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Cannabis: Weights and Measures Considerations </vt:lpstr>
      <vt:lpstr>Cannabis: Weights and Measures Considerations </vt:lpstr>
      <vt:lpstr>Do I need to be a Weighmaster? </vt:lpstr>
      <vt:lpstr>Do I need to be a Weighmaster? </vt:lpstr>
      <vt:lpstr>PowerPoint Presentation</vt:lpstr>
      <vt:lpstr>Do I Need to be a Weighmaster? </vt:lpstr>
      <vt:lpstr>Do I Need to be a Weighmaster? </vt:lpstr>
      <vt:lpstr>Do I Need to be a Weighmaster? </vt:lpstr>
      <vt:lpstr>Do I Need to be a Weighmaster? </vt:lpstr>
      <vt:lpstr>Do I Need to be a Weighmaster? </vt:lpstr>
      <vt:lpstr>Do I Need to be a Weighmaster? </vt:lpstr>
      <vt:lpstr>Do I Need to be a Weighmaster? </vt:lpstr>
      <vt:lpstr> What Scales and Balances do I need to use? </vt:lpstr>
      <vt:lpstr> What Scales and Balances do I need to use? </vt:lpstr>
      <vt:lpstr> What Scales and Balances do I need to use? </vt:lpstr>
      <vt:lpstr> What Scales and Balances do I need to use? </vt:lpstr>
      <vt:lpstr> What Scales and Balances do I need to use? </vt:lpstr>
      <vt:lpstr> What Scales and Balances do I need to use? </vt:lpstr>
      <vt:lpstr> What Scales and Balances do I need to use? </vt:lpstr>
      <vt:lpstr>CDFA Division of Measurement Standards</vt:lpstr>
      <vt:lpstr>CDFA Division of Measurement Standards</vt:lpstr>
      <vt:lpstr>CDFA Division of Measurement Standards</vt:lpstr>
      <vt:lpstr>Nevada County Department of Agriculture/Weights and Measures</vt:lpstr>
    </vt:vector>
  </TitlesOfParts>
  <Company>County of Nevada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Weights and Measures Considerations</dc:title>
  <dc:creator>Homero Romero</dc:creator>
  <cp:lastModifiedBy>Homero Romero</cp:lastModifiedBy>
  <cp:revision>61</cp:revision>
  <dcterms:created xsi:type="dcterms:W3CDTF">2019-02-13T16:45:10Z</dcterms:created>
  <dcterms:modified xsi:type="dcterms:W3CDTF">2019-02-21T22:02:49Z</dcterms:modified>
</cp:coreProperties>
</file>