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handoutMasterIdLst>
    <p:handoutMasterId r:id="rId64"/>
  </p:handoutMasterIdLst>
  <p:sldIdLst>
    <p:sldId id="256" r:id="rId2"/>
    <p:sldId id="286" r:id="rId3"/>
    <p:sldId id="257" r:id="rId4"/>
    <p:sldId id="258" r:id="rId5"/>
    <p:sldId id="264" r:id="rId6"/>
    <p:sldId id="268" r:id="rId7"/>
    <p:sldId id="267" r:id="rId8"/>
    <p:sldId id="263" r:id="rId9"/>
    <p:sldId id="259" r:id="rId10"/>
    <p:sldId id="269" r:id="rId11"/>
    <p:sldId id="266" r:id="rId12"/>
    <p:sldId id="291" r:id="rId13"/>
    <p:sldId id="294" r:id="rId14"/>
    <p:sldId id="295" r:id="rId15"/>
    <p:sldId id="279" r:id="rId16"/>
    <p:sldId id="290" r:id="rId17"/>
    <p:sldId id="281" r:id="rId18"/>
    <p:sldId id="283" r:id="rId19"/>
    <p:sldId id="298" r:id="rId20"/>
    <p:sldId id="297" r:id="rId21"/>
    <p:sldId id="284" r:id="rId22"/>
    <p:sldId id="285" r:id="rId23"/>
    <p:sldId id="316" r:id="rId24"/>
    <p:sldId id="275" r:id="rId25"/>
    <p:sldId id="274" r:id="rId26"/>
    <p:sldId id="327" r:id="rId27"/>
    <p:sldId id="317" r:id="rId28"/>
    <p:sldId id="270" r:id="rId29"/>
    <p:sldId id="299" r:id="rId30"/>
    <p:sldId id="262" r:id="rId31"/>
    <p:sldId id="288" r:id="rId32"/>
    <p:sldId id="300" r:id="rId33"/>
    <p:sldId id="318" r:id="rId34"/>
    <p:sldId id="271" r:id="rId35"/>
    <p:sldId id="301" r:id="rId36"/>
    <p:sldId id="302" r:id="rId37"/>
    <p:sldId id="306" r:id="rId38"/>
    <p:sldId id="307" r:id="rId39"/>
    <p:sldId id="308" r:id="rId40"/>
    <p:sldId id="319" r:id="rId41"/>
    <p:sldId id="326" r:id="rId42"/>
    <p:sldId id="304" r:id="rId43"/>
    <p:sldId id="272" r:id="rId44"/>
    <p:sldId id="305" r:id="rId45"/>
    <p:sldId id="309" r:id="rId46"/>
    <p:sldId id="303" r:id="rId47"/>
    <p:sldId id="273" r:id="rId48"/>
    <p:sldId id="310" r:id="rId49"/>
    <p:sldId id="311" r:id="rId50"/>
    <p:sldId id="320" r:id="rId51"/>
    <p:sldId id="312" r:id="rId52"/>
    <p:sldId id="314" r:id="rId53"/>
    <p:sldId id="315" r:id="rId54"/>
    <p:sldId id="313" r:id="rId55"/>
    <p:sldId id="287" r:id="rId56"/>
    <p:sldId id="321" r:id="rId57"/>
    <p:sldId id="323" r:id="rId58"/>
    <p:sldId id="276" r:id="rId59"/>
    <p:sldId id="277" r:id="rId60"/>
    <p:sldId id="278" r:id="rId61"/>
    <p:sldId id="325" r:id="rId62"/>
    <p:sldId id="324" r:id="rId63"/>
  </p:sldIdLst>
  <p:sldSz cx="12192000" cy="68580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de Nijs" initials="CdN" lastIdx="18" clrIdx="0">
    <p:extLst>
      <p:ext uri="{19B8F6BF-5375-455C-9EA6-DF929625EA0E}">
        <p15:presenceInfo xmlns:p15="http://schemas.microsoft.com/office/powerpoint/2012/main" userId="S-1-5-21-2812416773-4155315058-3260855456-18593" providerId="AD"/>
      </p:ext>
    </p:extLst>
  </p:cmAuthor>
  <p:cmAuthor id="2" name="Luci Wilson" initials="LW" lastIdx="1" clrIdx="1">
    <p:extLst>
      <p:ext uri="{19B8F6BF-5375-455C-9EA6-DF929625EA0E}">
        <p15:presenceInfo xmlns:p15="http://schemas.microsoft.com/office/powerpoint/2012/main" userId="S-1-5-21-2812416773-4155315058-3260855456-966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492" autoAdjust="0"/>
    <p:restoredTop sz="94660"/>
  </p:normalViewPr>
  <p:slideViewPr>
    <p:cSldViewPr snapToGrid="0">
      <p:cViewPr varScale="1">
        <p:scale>
          <a:sx n="108" d="100"/>
          <a:sy n="108" d="100"/>
        </p:scale>
        <p:origin x="108" y="6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A65E59F6-D75D-4E0B-AAC5-3E2524948903}" type="datetimeFigureOut">
              <a:rPr lang="en-US" smtClean="0"/>
              <a:t>2/21/2019</a:t>
            </a:fld>
            <a:endParaRPr lang="en-US"/>
          </a:p>
        </p:txBody>
      </p:sp>
      <p:sp>
        <p:nvSpPr>
          <p:cNvPr id="4" name="Footer Placeholder 3"/>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F5B92A8D-3C68-48A2-8D62-1F1BB93D9934}" type="slidenum">
              <a:rPr lang="en-US" smtClean="0"/>
              <a:t>‹#›</a:t>
            </a:fld>
            <a:endParaRPr lang="en-US"/>
          </a:p>
        </p:txBody>
      </p:sp>
    </p:spTree>
    <p:extLst>
      <p:ext uri="{BB962C8B-B14F-4D97-AF65-F5344CB8AC3E}">
        <p14:creationId xmlns:p14="http://schemas.microsoft.com/office/powerpoint/2010/main" val="23168168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2/21/2019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2/21/2019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2/21/2019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2/21/2019</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hyperlink" Target="mailto:agdept@co.nevada.ca.u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Pesticides and Cannabis</a:t>
            </a:r>
            <a:endParaRPr lang="en-US" dirty="0"/>
          </a:p>
        </p:txBody>
      </p:sp>
      <p:sp>
        <p:nvSpPr>
          <p:cNvPr id="3" name="Subtitle 2"/>
          <p:cNvSpPr>
            <a:spLocks noGrp="1"/>
          </p:cNvSpPr>
          <p:nvPr>
            <p:ph type="subTitle" idx="1"/>
          </p:nvPr>
        </p:nvSpPr>
        <p:spPr/>
        <p:txBody>
          <a:bodyPr/>
          <a:lstStyle/>
          <a:p>
            <a:r>
              <a:rPr lang="en-US" dirty="0" smtClean="0"/>
              <a:t>An overview of pesticides as they relate to cannabis production.</a:t>
            </a:r>
            <a:endParaRPr lang="en-US" dirty="0"/>
          </a:p>
        </p:txBody>
      </p:sp>
    </p:spTree>
    <p:extLst>
      <p:ext uri="{BB962C8B-B14F-4D97-AF65-F5344CB8AC3E}">
        <p14:creationId xmlns:p14="http://schemas.microsoft.com/office/powerpoint/2010/main" val="25283701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Pesticide Registration</a:t>
            </a:r>
            <a:endParaRPr lang="en-US" dirty="0"/>
          </a:p>
        </p:txBody>
      </p:sp>
      <p:sp>
        <p:nvSpPr>
          <p:cNvPr id="3" name="Content Placeholder 2"/>
          <p:cNvSpPr>
            <a:spLocks noGrp="1"/>
          </p:cNvSpPr>
          <p:nvPr>
            <p:ph idx="1"/>
          </p:nvPr>
        </p:nvSpPr>
        <p:spPr>
          <a:xfrm>
            <a:off x="2589212" y="1762539"/>
            <a:ext cx="8915400" cy="4346713"/>
          </a:xfrm>
        </p:spPr>
        <p:txBody>
          <a:bodyPr>
            <a:noAutofit/>
          </a:bodyPr>
          <a:lstStyle/>
          <a:p>
            <a:pPr marL="0" indent="0">
              <a:buNone/>
            </a:pPr>
            <a:r>
              <a:rPr lang="en-US" sz="2200" dirty="0" smtClean="0"/>
              <a:t>US EPA and DPR review all new pesticides prior to registration to ensure effectiveness and will not harm human health or the environment when used according to label directions.</a:t>
            </a:r>
          </a:p>
          <a:p>
            <a:pPr marL="0" indent="0">
              <a:buNone/>
            </a:pPr>
            <a:r>
              <a:rPr lang="en-US" sz="2200" dirty="0" smtClean="0"/>
              <a:t>Under FIFRA, a small subset of low-risk pesticides are exempt from registration if they meet certain criteria, (Section 25b), and are typically substances such as garlic, peppermint, rosemary, cedar and castor oil.</a:t>
            </a:r>
          </a:p>
        </p:txBody>
      </p:sp>
    </p:spTree>
    <p:extLst>
      <p:ext uri="{BB962C8B-B14F-4D97-AF65-F5344CB8AC3E}">
        <p14:creationId xmlns:p14="http://schemas.microsoft.com/office/powerpoint/2010/main" val="35238252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05174" y="831819"/>
            <a:ext cx="7092251" cy="776438"/>
          </a:xfrm>
        </p:spPr>
        <p:txBody>
          <a:bodyPr>
            <a:normAutofit fontScale="90000"/>
          </a:bodyPr>
          <a:lstStyle/>
          <a:p>
            <a:r>
              <a:rPr lang="en-US" dirty="0" smtClean="0"/>
              <a:t>The Label is Law!!</a:t>
            </a:r>
            <a:endParaRPr lang="en-US" dirty="0"/>
          </a:p>
        </p:txBody>
      </p:sp>
      <p:sp>
        <p:nvSpPr>
          <p:cNvPr id="5" name="Text Placeholder 4"/>
          <p:cNvSpPr>
            <a:spLocks noGrp="1"/>
          </p:cNvSpPr>
          <p:nvPr>
            <p:ph type="body" idx="1"/>
          </p:nvPr>
        </p:nvSpPr>
        <p:spPr>
          <a:xfrm>
            <a:off x="2520753" y="1762538"/>
            <a:ext cx="7974969" cy="3525079"/>
          </a:xfrm>
        </p:spPr>
        <p:txBody>
          <a:bodyPr>
            <a:normAutofit/>
          </a:bodyPr>
          <a:lstStyle/>
          <a:p>
            <a:r>
              <a:rPr lang="en-US" sz="2200" dirty="0" smtClean="0"/>
              <a:t>The pesticide label is a legal document.</a:t>
            </a:r>
          </a:p>
          <a:p>
            <a:r>
              <a:rPr lang="en-US" sz="2200" dirty="0" smtClean="0"/>
              <a:t>Products </a:t>
            </a:r>
            <a:r>
              <a:rPr lang="en-US" sz="2200" dirty="0"/>
              <a:t>must be labeled properly, and found suitable for </a:t>
            </a:r>
            <a:r>
              <a:rPr lang="en-US" sz="2200" dirty="0" smtClean="0"/>
              <a:t>the </a:t>
            </a:r>
            <a:r>
              <a:rPr lang="en-US" sz="2200" dirty="0"/>
              <a:t>intended use. </a:t>
            </a:r>
            <a:endParaRPr lang="en-US" sz="2200" dirty="0" smtClean="0"/>
          </a:p>
          <a:p>
            <a:r>
              <a:rPr lang="en-US" sz="2200" dirty="0" smtClean="0">
                <a:solidFill>
                  <a:schemeClr val="accent6">
                    <a:lumMod val="75000"/>
                  </a:schemeClr>
                </a:solidFill>
              </a:rPr>
              <a:t>All </a:t>
            </a:r>
            <a:r>
              <a:rPr lang="en-US" sz="2200" dirty="0">
                <a:solidFill>
                  <a:schemeClr val="accent6">
                    <a:lumMod val="75000"/>
                  </a:schemeClr>
                </a:solidFill>
              </a:rPr>
              <a:t>pesticide product labels include a </a:t>
            </a:r>
            <a:r>
              <a:rPr lang="en-US" sz="2200" dirty="0" smtClean="0">
                <a:solidFill>
                  <a:schemeClr val="accent6">
                    <a:lumMod val="75000"/>
                  </a:schemeClr>
                </a:solidFill>
              </a:rPr>
              <a:t>signal word, warning </a:t>
            </a:r>
            <a:r>
              <a:rPr lang="en-US" sz="2200" dirty="0">
                <a:solidFill>
                  <a:schemeClr val="accent6">
                    <a:lumMod val="75000"/>
                  </a:schemeClr>
                </a:solidFill>
              </a:rPr>
              <a:t>statement, precautionary statements for protecting human and environmental health, storage and disposal statements, and directions for use. </a:t>
            </a:r>
            <a:endParaRPr lang="en-US" sz="2200" dirty="0" smtClean="0">
              <a:solidFill>
                <a:schemeClr val="accent6">
                  <a:lumMod val="75000"/>
                </a:schemeClr>
              </a:solidFill>
            </a:endParaRPr>
          </a:p>
          <a:p>
            <a:r>
              <a:rPr lang="en-US" sz="2200" dirty="0" smtClean="0">
                <a:solidFill>
                  <a:schemeClr val="accent6">
                    <a:lumMod val="75000"/>
                  </a:schemeClr>
                </a:solidFill>
              </a:rPr>
              <a:t>By </a:t>
            </a:r>
            <a:r>
              <a:rPr lang="en-US" sz="2200" dirty="0">
                <a:solidFill>
                  <a:schemeClr val="accent6">
                    <a:lumMod val="75000"/>
                  </a:schemeClr>
                </a:solidFill>
              </a:rPr>
              <a:t>law, all pesticide users must follow </a:t>
            </a:r>
            <a:r>
              <a:rPr lang="en-US" sz="2200" dirty="0" smtClean="0">
                <a:solidFill>
                  <a:schemeClr val="accent6">
                    <a:lumMod val="75000"/>
                  </a:schemeClr>
                </a:solidFill>
              </a:rPr>
              <a:t>the label.  </a:t>
            </a:r>
            <a:r>
              <a:rPr lang="en-US" altLang="en-US" sz="2200" dirty="0" smtClean="0">
                <a:solidFill>
                  <a:schemeClr val="accent6">
                    <a:lumMod val="75000"/>
                  </a:schemeClr>
                </a:solidFill>
              </a:rPr>
              <a:t>Any </a:t>
            </a:r>
            <a:r>
              <a:rPr lang="en-US" altLang="en-US" sz="2200" dirty="0">
                <a:solidFill>
                  <a:schemeClr val="accent6">
                    <a:lumMod val="75000"/>
                  </a:schemeClr>
                </a:solidFill>
              </a:rPr>
              <a:t>off label use of a pesticide use is a </a:t>
            </a:r>
            <a:r>
              <a:rPr lang="en-US" altLang="en-US" sz="2200" dirty="0" smtClean="0">
                <a:solidFill>
                  <a:schemeClr val="accent6">
                    <a:lumMod val="75000"/>
                  </a:schemeClr>
                </a:solidFill>
              </a:rPr>
              <a:t>violation.</a:t>
            </a:r>
            <a:endParaRPr lang="en-US" sz="2200" dirty="0">
              <a:solidFill>
                <a:schemeClr val="accent6">
                  <a:lumMod val="75000"/>
                </a:schemeClr>
              </a:solidFill>
            </a:endParaRPr>
          </a:p>
        </p:txBody>
      </p:sp>
    </p:spTree>
    <p:extLst>
      <p:ext uri="{BB962C8B-B14F-4D97-AF65-F5344CB8AC3E}">
        <p14:creationId xmlns:p14="http://schemas.microsoft.com/office/powerpoint/2010/main" val="37068247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621517" y="90841"/>
            <a:ext cx="5421325" cy="6693856"/>
          </a:xfrm>
          <a:prstGeom prst="rect">
            <a:avLst/>
          </a:prstGeom>
        </p:spPr>
      </p:pic>
      <p:sp>
        <p:nvSpPr>
          <p:cNvPr id="6" name="Text Placeholder 5"/>
          <p:cNvSpPr>
            <a:spLocks noGrp="1"/>
          </p:cNvSpPr>
          <p:nvPr>
            <p:ph type="body" idx="1"/>
          </p:nvPr>
        </p:nvSpPr>
        <p:spPr>
          <a:xfrm>
            <a:off x="2816772" y="233990"/>
            <a:ext cx="3647090" cy="6408547"/>
          </a:xfrm>
        </p:spPr>
        <p:txBody>
          <a:bodyPr anchor="t"/>
          <a:lstStyle/>
          <a:p>
            <a:r>
              <a:rPr lang="en-US" sz="2400" b="1" dirty="0" smtClean="0"/>
              <a:t>Elements of a label</a:t>
            </a:r>
          </a:p>
          <a:p>
            <a:r>
              <a:rPr lang="en-US" dirty="0" smtClean="0"/>
              <a:t>Name</a:t>
            </a:r>
          </a:p>
          <a:p>
            <a:endParaRPr lang="en-US" dirty="0" smtClean="0"/>
          </a:p>
          <a:p>
            <a:r>
              <a:rPr lang="en-US" dirty="0" smtClean="0"/>
              <a:t>Active ingredients</a:t>
            </a:r>
          </a:p>
          <a:p>
            <a:r>
              <a:rPr lang="en-US" dirty="0" smtClean="0"/>
              <a:t>EPA Reg. No.</a:t>
            </a:r>
          </a:p>
          <a:p>
            <a:r>
              <a:rPr lang="en-US" dirty="0" smtClean="0"/>
              <a:t>Signal Word: Caution</a:t>
            </a:r>
          </a:p>
          <a:p>
            <a:r>
              <a:rPr lang="en-US" dirty="0" smtClean="0"/>
              <a:t>First Aid Instructions</a:t>
            </a:r>
          </a:p>
          <a:p>
            <a:endParaRPr lang="en-US" dirty="0" smtClean="0"/>
          </a:p>
          <a:p>
            <a:endParaRPr lang="en-US" dirty="0"/>
          </a:p>
          <a:p>
            <a:endParaRPr lang="en-US" dirty="0" smtClean="0"/>
          </a:p>
          <a:p>
            <a:endParaRPr lang="en-US" dirty="0"/>
          </a:p>
          <a:p>
            <a:endParaRPr lang="en-US" dirty="0" smtClean="0"/>
          </a:p>
          <a:p>
            <a:endParaRPr lang="en-US" dirty="0"/>
          </a:p>
          <a:p>
            <a:r>
              <a:rPr lang="en-US" dirty="0" smtClean="0"/>
              <a:t>Manufacturer</a:t>
            </a:r>
            <a:endParaRPr lang="en-US" dirty="0"/>
          </a:p>
        </p:txBody>
      </p:sp>
    </p:spTree>
    <p:extLst>
      <p:ext uri="{BB962C8B-B14F-4D97-AF65-F5344CB8AC3E}">
        <p14:creationId xmlns:p14="http://schemas.microsoft.com/office/powerpoint/2010/main" val="18868608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1713187" y="233990"/>
            <a:ext cx="5129048" cy="6408547"/>
          </a:xfrm>
        </p:spPr>
        <p:txBody>
          <a:bodyPr anchor="t"/>
          <a:lstStyle/>
          <a:p>
            <a:r>
              <a:rPr lang="en-US" sz="2400" b="1" dirty="0" smtClean="0"/>
              <a:t>Elements of a label</a:t>
            </a:r>
          </a:p>
          <a:p>
            <a:r>
              <a:rPr lang="en-US" dirty="0" smtClean="0"/>
              <a:t>Precautionary Statements</a:t>
            </a:r>
          </a:p>
          <a:p>
            <a:r>
              <a:rPr lang="en-US" dirty="0" smtClean="0"/>
              <a:t>Required PPE</a:t>
            </a:r>
          </a:p>
          <a:p>
            <a:r>
              <a:rPr lang="en-US" dirty="0" smtClean="0"/>
              <a:t>Environmental Hazards </a:t>
            </a:r>
          </a:p>
          <a:p>
            <a:r>
              <a:rPr lang="en-US" dirty="0" smtClean="0"/>
              <a:t>Directions for Use – FIFRA statement</a:t>
            </a:r>
          </a:p>
          <a:p>
            <a:r>
              <a:rPr lang="en-US" dirty="0" smtClean="0"/>
              <a:t>Agricultural Use Requirements</a:t>
            </a:r>
          </a:p>
          <a:p>
            <a:r>
              <a:rPr lang="en-US" dirty="0" smtClean="0"/>
              <a:t>Restricted Entry Interval (REI)</a:t>
            </a:r>
          </a:p>
          <a:p>
            <a:r>
              <a:rPr lang="en-US" dirty="0" smtClean="0"/>
              <a:t>General Information</a:t>
            </a:r>
          </a:p>
          <a:p>
            <a:endParaRPr lang="en-US" dirty="0"/>
          </a:p>
          <a:p>
            <a:r>
              <a:rPr lang="en-US" dirty="0" smtClean="0"/>
              <a:t>Mixing and Application Instructions, with notes on types of mixtures and applications, continues</a:t>
            </a:r>
            <a:endParaRPr lang="en-US" dirty="0"/>
          </a:p>
        </p:txBody>
      </p:sp>
      <p:pic>
        <p:nvPicPr>
          <p:cNvPr id="3" name="Picture 2"/>
          <p:cNvPicPr>
            <a:picLocks noChangeAspect="1"/>
          </p:cNvPicPr>
          <p:nvPr/>
        </p:nvPicPr>
        <p:blipFill>
          <a:blip r:embed="rId2"/>
          <a:stretch>
            <a:fillRect/>
          </a:stretch>
        </p:blipFill>
        <p:spPr>
          <a:xfrm>
            <a:off x="6842234" y="80449"/>
            <a:ext cx="5245913" cy="6696910"/>
          </a:xfrm>
          <a:prstGeom prst="rect">
            <a:avLst/>
          </a:prstGeom>
        </p:spPr>
      </p:pic>
    </p:spTree>
    <p:extLst>
      <p:ext uri="{BB962C8B-B14F-4D97-AF65-F5344CB8AC3E}">
        <p14:creationId xmlns:p14="http://schemas.microsoft.com/office/powerpoint/2010/main" val="18012973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52001" y="1729963"/>
            <a:ext cx="8596202" cy="1286506"/>
          </a:xfrm>
          <a:prstGeom prst="rect">
            <a:avLst/>
          </a:prstGeom>
          <a:ln>
            <a:noFill/>
          </a:ln>
        </p:spPr>
      </p:pic>
      <p:cxnSp>
        <p:nvCxnSpPr>
          <p:cNvPr id="8" name="Straight Arrow Connector 7"/>
          <p:cNvCxnSpPr/>
          <p:nvPr/>
        </p:nvCxnSpPr>
        <p:spPr>
          <a:xfrm flipV="1">
            <a:off x="1660635" y="2473064"/>
            <a:ext cx="1460938" cy="2839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3"/>
          <a:stretch>
            <a:fillRect/>
          </a:stretch>
        </p:blipFill>
        <p:spPr>
          <a:xfrm>
            <a:off x="3247432" y="3499945"/>
            <a:ext cx="8600772" cy="2504621"/>
          </a:xfrm>
          <a:prstGeom prst="rect">
            <a:avLst/>
          </a:prstGeom>
        </p:spPr>
      </p:pic>
      <p:cxnSp>
        <p:nvCxnSpPr>
          <p:cNvPr id="15" name="Straight Arrow Connector 14"/>
          <p:cNvCxnSpPr/>
          <p:nvPr/>
        </p:nvCxnSpPr>
        <p:spPr>
          <a:xfrm flipV="1">
            <a:off x="1660635" y="3844664"/>
            <a:ext cx="1460938" cy="2839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1889299" y="386761"/>
            <a:ext cx="3015210" cy="461665"/>
          </a:xfrm>
          <a:prstGeom prst="rect">
            <a:avLst/>
          </a:prstGeom>
        </p:spPr>
        <p:txBody>
          <a:bodyPr wrap="square">
            <a:spAutoFit/>
          </a:bodyPr>
          <a:lstStyle/>
          <a:p>
            <a:r>
              <a:rPr lang="en-US" sz="2400" b="1" dirty="0"/>
              <a:t>Elements of a label</a:t>
            </a:r>
          </a:p>
        </p:txBody>
      </p:sp>
    </p:spTree>
    <p:extLst>
      <p:ext uri="{BB962C8B-B14F-4D97-AF65-F5344CB8AC3E}">
        <p14:creationId xmlns:p14="http://schemas.microsoft.com/office/powerpoint/2010/main" val="34451877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621" y="450574"/>
            <a:ext cx="8915399" cy="1378226"/>
          </a:xfrm>
        </p:spPr>
        <p:txBody>
          <a:bodyPr>
            <a:normAutofit fontScale="90000"/>
          </a:bodyPr>
          <a:lstStyle/>
          <a:p>
            <a:r>
              <a:rPr lang="en-US" dirty="0" smtClean="0"/>
              <a:t>Legal Ramifications for Cannabis</a:t>
            </a:r>
            <a:endParaRPr lang="en-US" dirty="0"/>
          </a:p>
        </p:txBody>
      </p:sp>
      <p:sp>
        <p:nvSpPr>
          <p:cNvPr id="3" name="Text Placeholder 2"/>
          <p:cNvSpPr>
            <a:spLocks noGrp="1"/>
          </p:cNvSpPr>
          <p:nvPr>
            <p:ph type="body" idx="1"/>
          </p:nvPr>
        </p:nvSpPr>
        <p:spPr>
          <a:xfrm>
            <a:off x="2332384" y="1828800"/>
            <a:ext cx="9172228" cy="4518991"/>
          </a:xfrm>
        </p:spPr>
        <p:txBody>
          <a:bodyPr>
            <a:normAutofit lnSpcReduction="10000"/>
          </a:bodyPr>
          <a:lstStyle/>
          <a:p>
            <a:r>
              <a:rPr lang="en-US" sz="2000" dirty="0" smtClean="0"/>
              <a:t>Residue </a:t>
            </a:r>
            <a:r>
              <a:rPr lang="en-US" sz="2000" dirty="0"/>
              <a:t>tolerance requirements are set by U.S. EPA for each pesticide on each food crop and are the amount of pesticide residue allowed to remain in or on each treated crop with “reasonable certainty of no harm.” </a:t>
            </a:r>
            <a:endParaRPr lang="en-US" sz="2000" dirty="0" smtClean="0"/>
          </a:p>
          <a:p>
            <a:r>
              <a:rPr lang="en-US" sz="2000" dirty="0" smtClean="0"/>
              <a:t>US EPA will not establish pesticide residue tolerances for cannabis due to its federal status.</a:t>
            </a:r>
          </a:p>
          <a:p>
            <a:r>
              <a:rPr lang="en-US" sz="2000" dirty="0"/>
              <a:t>A pesticide product can legally be applied to cannabis under state law </a:t>
            </a:r>
            <a:r>
              <a:rPr lang="en-US" sz="2000" dirty="0" smtClean="0"/>
              <a:t>if: </a:t>
            </a:r>
          </a:p>
          <a:p>
            <a:pPr marL="342900" indent="-342900">
              <a:buFont typeface="Arial" panose="020B0604020202020204" pitchFamily="34" charset="0"/>
              <a:buChar char="•"/>
            </a:pPr>
            <a:r>
              <a:rPr lang="en-US" sz="2000" dirty="0" smtClean="0"/>
              <a:t>the </a:t>
            </a:r>
            <a:r>
              <a:rPr lang="en-US" sz="2000" dirty="0"/>
              <a:t>active ingredients found in the product are exempt from residue tolerance </a:t>
            </a:r>
            <a:r>
              <a:rPr lang="en-US" sz="2000" dirty="0" smtClean="0"/>
              <a:t>requirements, </a:t>
            </a:r>
            <a:r>
              <a:rPr lang="en-US" sz="2000" dirty="0"/>
              <a:t>and </a:t>
            </a:r>
            <a:endParaRPr lang="en-US" sz="2000" dirty="0" smtClean="0"/>
          </a:p>
          <a:p>
            <a:pPr marL="342900" indent="-342900">
              <a:buFont typeface="Arial" panose="020B0604020202020204" pitchFamily="34" charset="0"/>
              <a:buChar char="•"/>
            </a:pPr>
            <a:r>
              <a:rPr lang="en-US" sz="2000" dirty="0" smtClean="0"/>
              <a:t>the </a:t>
            </a:r>
            <a:r>
              <a:rPr lang="en-US" sz="2000" dirty="0"/>
              <a:t>product is either exempt from registration requirements (Section 25(b)) or registered for a use that’s broad enough to include use on cannabis. </a:t>
            </a:r>
          </a:p>
          <a:p>
            <a:endParaRPr lang="en-US" sz="2000" dirty="0" smtClean="0"/>
          </a:p>
        </p:txBody>
      </p:sp>
    </p:spTree>
    <p:extLst>
      <p:ext uri="{BB962C8B-B14F-4D97-AF65-F5344CB8AC3E}">
        <p14:creationId xmlns:p14="http://schemas.microsoft.com/office/powerpoint/2010/main" val="34611480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 Commissioner Pest Management Review</a:t>
            </a:r>
            <a:endParaRPr lang="en-US" dirty="0"/>
          </a:p>
        </p:txBody>
      </p:sp>
      <p:sp>
        <p:nvSpPr>
          <p:cNvPr id="3" name="Content Placeholder 2"/>
          <p:cNvSpPr>
            <a:spLocks noGrp="1"/>
          </p:cNvSpPr>
          <p:nvPr>
            <p:ph idx="1"/>
          </p:nvPr>
        </p:nvSpPr>
        <p:spPr>
          <a:xfrm>
            <a:off x="2589212" y="2133600"/>
            <a:ext cx="8761960" cy="3777622"/>
          </a:xfrm>
        </p:spPr>
        <p:txBody>
          <a:bodyPr>
            <a:normAutofit fontScale="92500"/>
          </a:bodyPr>
          <a:lstStyle/>
          <a:p>
            <a:r>
              <a:rPr lang="en-US" dirty="0" smtClean="0"/>
              <a:t>Must have an actual product to review, </a:t>
            </a:r>
            <a:r>
              <a:rPr lang="en-US" dirty="0" err="1" smtClean="0"/>
              <a:t>ie</a:t>
            </a:r>
            <a:r>
              <a:rPr lang="en-US" dirty="0" smtClean="0"/>
              <a:t> Regalia CG EPA </a:t>
            </a:r>
            <a:r>
              <a:rPr lang="en-US" dirty="0" err="1" smtClean="0"/>
              <a:t>Reg</a:t>
            </a:r>
            <a:r>
              <a:rPr lang="en-US" dirty="0" smtClean="0"/>
              <a:t> No. 84059-3, not just a generic active ingredient. </a:t>
            </a:r>
          </a:p>
          <a:p>
            <a:r>
              <a:rPr lang="en-US" dirty="0" smtClean="0"/>
              <a:t>Is it an allowed active ingredient?</a:t>
            </a:r>
          </a:p>
          <a:p>
            <a:r>
              <a:rPr lang="en-US" dirty="0" smtClean="0"/>
              <a:t>Is the label broad enough to interpret for use on cannabis?</a:t>
            </a:r>
          </a:p>
          <a:p>
            <a:r>
              <a:rPr lang="en-US" dirty="0" smtClean="0"/>
              <a:t>Is it intended for agricultural production vs home use? </a:t>
            </a:r>
          </a:p>
          <a:p>
            <a:r>
              <a:rPr lang="en-US" dirty="0" smtClean="0"/>
              <a:t>Will the listed inert ingredients be a problem for EPA Food Residue Tolerances?</a:t>
            </a:r>
          </a:p>
          <a:p>
            <a:endParaRPr lang="en-US" dirty="0"/>
          </a:p>
          <a:p>
            <a:pPr marL="0" indent="0">
              <a:buNone/>
            </a:pPr>
            <a:r>
              <a:rPr lang="en-US" dirty="0" err="1" smtClean="0">
                <a:solidFill>
                  <a:srgbClr val="FF0000"/>
                </a:solidFill>
              </a:rPr>
              <a:t>CalCannabis</a:t>
            </a:r>
            <a:r>
              <a:rPr lang="en-US" dirty="0" smtClean="0">
                <a:solidFill>
                  <a:srgbClr val="FF0000"/>
                </a:solidFill>
              </a:rPr>
              <a:t> License Applications require </a:t>
            </a:r>
            <a:r>
              <a:rPr lang="en-US" dirty="0">
                <a:solidFill>
                  <a:srgbClr val="FF0000"/>
                </a:solidFill>
              </a:rPr>
              <a:t>a pest-management plan to include a signed attestation that the applicant </a:t>
            </a:r>
            <a:r>
              <a:rPr lang="en-US" b="1" dirty="0">
                <a:solidFill>
                  <a:srgbClr val="FF0000"/>
                </a:solidFill>
              </a:rPr>
              <a:t>shall</a:t>
            </a:r>
            <a:r>
              <a:rPr lang="en-US" dirty="0">
                <a:solidFill>
                  <a:srgbClr val="FF0000"/>
                </a:solidFill>
              </a:rPr>
              <a:t> contact the appropriate County Agricultural Commissioner </a:t>
            </a:r>
            <a:r>
              <a:rPr lang="en-US" b="1" dirty="0">
                <a:solidFill>
                  <a:srgbClr val="FF0000"/>
                </a:solidFill>
              </a:rPr>
              <a:t>prior</a:t>
            </a:r>
            <a:r>
              <a:rPr lang="en-US" dirty="0">
                <a:solidFill>
                  <a:srgbClr val="FF0000"/>
                </a:solidFill>
              </a:rPr>
              <a:t> to using the pesticides listed in the pest-management plan. Sections 8106(a)(3)(C</a:t>
            </a:r>
            <a:r>
              <a:rPr lang="en-US" dirty="0" smtClean="0">
                <a:solidFill>
                  <a:srgbClr val="FF0000"/>
                </a:solidFill>
              </a:rPr>
              <a:t>)  </a:t>
            </a:r>
          </a:p>
        </p:txBody>
      </p:sp>
    </p:spTree>
    <p:extLst>
      <p:ext uri="{BB962C8B-B14F-4D97-AF65-F5344CB8AC3E}">
        <p14:creationId xmlns:p14="http://schemas.microsoft.com/office/powerpoint/2010/main" val="7504006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5116" y="234198"/>
            <a:ext cx="8911687" cy="1280890"/>
          </a:xfrm>
        </p:spPr>
        <p:txBody>
          <a:bodyPr>
            <a:normAutofit/>
          </a:bodyPr>
          <a:lstStyle/>
          <a:p>
            <a:r>
              <a:rPr lang="en-US" sz="4000" dirty="0" smtClean="0"/>
              <a:t>Possibly Allowed Active Ingredients</a:t>
            </a:r>
            <a:endParaRPr lang="en-US" sz="4000" dirty="0"/>
          </a:p>
        </p:txBody>
      </p:sp>
      <p:sp>
        <p:nvSpPr>
          <p:cNvPr id="3" name="Content Placeholder 2"/>
          <p:cNvSpPr>
            <a:spLocks noGrp="1"/>
          </p:cNvSpPr>
          <p:nvPr>
            <p:ph idx="1"/>
          </p:nvPr>
        </p:nvSpPr>
        <p:spPr>
          <a:xfrm>
            <a:off x="2589212" y="1264555"/>
            <a:ext cx="2870684" cy="5321775"/>
          </a:xfrm>
        </p:spPr>
        <p:txBody>
          <a:bodyPr/>
          <a:lstStyle/>
          <a:p>
            <a:pPr marL="0" indent="0">
              <a:buNone/>
            </a:pPr>
            <a:r>
              <a:rPr lang="en-US" dirty="0" smtClean="0"/>
              <a:t>This </a:t>
            </a:r>
            <a:r>
              <a:rPr lang="en-US" dirty="0"/>
              <a:t>is not an exhaustive list of active ingredients that may fit the legal use criteria. </a:t>
            </a:r>
            <a:r>
              <a:rPr lang="en-US" dirty="0" smtClean="0"/>
              <a:t>DPR/Ag Commissioner </a:t>
            </a:r>
            <a:r>
              <a:rPr lang="en-US" dirty="0"/>
              <a:t>does not track products that fit the criteria and the user bears the responsibility for ensuring product labels meet the criteria. </a:t>
            </a:r>
            <a:endParaRPr lang="en-US" dirty="0" smtClean="0"/>
          </a:p>
        </p:txBody>
      </p:sp>
      <p:pic>
        <p:nvPicPr>
          <p:cNvPr id="5" name="Picture 4"/>
          <p:cNvPicPr>
            <a:picLocks noChangeAspect="1"/>
          </p:cNvPicPr>
          <p:nvPr/>
        </p:nvPicPr>
        <p:blipFill>
          <a:blip r:embed="rId2"/>
          <a:stretch>
            <a:fillRect/>
          </a:stretch>
        </p:blipFill>
        <p:spPr>
          <a:xfrm>
            <a:off x="5813992" y="874643"/>
            <a:ext cx="5989343" cy="5808595"/>
          </a:xfrm>
          <a:prstGeom prst="rect">
            <a:avLst/>
          </a:prstGeom>
        </p:spPr>
      </p:pic>
    </p:spTree>
    <p:extLst>
      <p:ext uri="{BB962C8B-B14F-4D97-AF65-F5344CB8AC3E}">
        <p14:creationId xmlns:p14="http://schemas.microsoft.com/office/powerpoint/2010/main" val="4519271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6965" y="475936"/>
            <a:ext cx="8911687" cy="1280890"/>
          </a:xfrm>
        </p:spPr>
        <p:txBody>
          <a:bodyPr>
            <a:normAutofit/>
          </a:bodyPr>
          <a:lstStyle/>
          <a:p>
            <a:r>
              <a:rPr lang="en-US" sz="4000" dirty="0" smtClean="0"/>
              <a:t>Never allowed!</a:t>
            </a:r>
            <a:endParaRPr lang="en-US" sz="4000" dirty="0"/>
          </a:p>
        </p:txBody>
      </p:sp>
      <p:sp>
        <p:nvSpPr>
          <p:cNvPr id="3" name="Content Placeholder 2"/>
          <p:cNvSpPr>
            <a:spLocks noGrp="1"/>
          </p:cNvSpPr>
          <p:nvPr>
            <p:ph idx="1"/>
          </p:nvPr>
        </p:nvSpPr>
        <p:spPr>
          <a:xfrm>
            <a:off x="1996965" y="1264555"/>
            <a:ext cx="3888827" cy="5321775"/>
          </a:xfrm>
        </p:spPr>
        <p:txBody>
          <a:bodyPr>
            <a:normAutofit/>
          </a:bodyPr>
          <a:lstStyle/>
          <a:p>
            <a:pPr marL="0" indent="0">
              <a:buNone/>
            </a:pPr>
            <a:r>
              <a:rPr lang="en-US" dirty="0"/>
              <a:t>The following criteria identify pesticide products that cannot be used in California cannabis cultivation under any circumstances. The use of any pesticides meeting any one of these criteria on cannabis will be strictly enforced as a violation of the FAC and could result in civil or criminal penalties (FAC sections 12996 and 12999.5</a:t>
            </a:r>
            <a:r>
              <a:rPr lang="en-US" dirty="0" smtClean="0"/>
              <a:t>)</a:t>
            </a:r>
          </a:p>
          <a:p>
            <a:pPr marL="0" indent="0">
              <a:buNone/>
            </a:pPr>
            <a:r>
              <a:rPr lang="en-US" dirty="0" smtClean="0"/>
              <a:t>Residues found in any amounts of these substances will fail testing.</a:t>
            </a:r>
            <a:endParaRPr lang="en-US" dirty="0"/>
          </a:p>
        </p:txBody>
      </p:sp>
      <p:pic>
        <p:nvPicPr>
          <p:cNvPr id="4" name="Picture 3"/>
          <p:cNvPicPr>
            <a:picLocks noChangeAspect="1"/>
          </p:cNvPicPr>
          <p:nvPr/>
        </p:nvPicPr>
        <p:blipFill>
          <a:blip r:embed="rId2"/>
          <a:stretch>
            <a:fillRect/>
          </a:stretch>
        </p:blipFill>
        <p:spPr>
          <a:xfrm>
            <a:off x="6158167" y="580848"/>
            <a:ext cx="5828614" cy="6005482"/>
          </a:xfrm>
          <a:prstGeom prst="rect">
            <a:avLst/>
          </a:prstGeom>
        </p:spPr>
      </p:pic>
    </p:spTree>
    <p:extLst>
      <p:ext uri="{BB962C8B-B14F-4D97-AF65-F5344CB8AC3E}">
        <p14:creationId xmlns:p14="http://schemas.microsoft.com/office/powerpoint/2010/main" val="34316156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16CCR 5719</a:t>
            </a:r>
            <a:br>
              <a:rPr lang="en-US" dirty="0" smtClean="0"/>
            </a:br>
            <a:r>
              <a:rPr lang="en-US" dirty="0" smtClean="0"/>
              <a:t>Residual Pesticide Testing</a:t>
            </a:r>
            <a:endParaRPr lang="en-US" dirty="0"/>
          </a:p>
        </p:txBody>
      </p:sp>
      <p:sp>
        <p:nvSpPr>
          <p:cNvPr id="3" name="Content Placeholder 2"/>
          <p:cNvSpPr>
            <a:spLocks noGrp="1"/>
          </p:cNvSpPr>
          <p:nvPr>
            <p:ph idx="1"/>
          </p:nvPr>
        </p:nvSpPr>
        <p:spPr/>
        <p:txBody>
          <a:bodyPr/>
          <a:lstStyle/>
          <a:p>
            <a:pPr marL="0" indent="0">
              <a:buNone/>
            </a:pPr>
            <a:r>
              <a:rPr lang="en-US" dirty="0" smtClean="0"/>
              <a:t>(d)The </a:t>
            </a:r>
            <a:r>
              <a:rPr lang="en-US" dirty="0"/>
              <a:t>sample shall be deemed to have passed the residual pesticides testing if both of the following conditions are met:</a:t>
            </a:r>
          </a:p>
          <a:p>
            <a:pPr marL="0" indent="0">
              <a:buNone/>
            </a:pPr>
            <a:r>
              <a:rPr lang="en-US" dirty="0" smtClean="0"/>
              <a:t>(1</a:t>
            </a:r>
            <a:r>
              <a:rPr lang="en-US" dirty="0"/>
              <a:t>) The presence of any residual pesticide listed in the following tables in Category I are not detected, and</a:t>
            </a:r>
          </a:p>
          <a:p>
            <a:pPr marL="0" indent="0">
              <a:buNone/>
            </a:pPr>
            <a:r>
              <a:rPr lang="en-US" dirty="0" smtClean="0"/>
              <a:t>(2</a:t>
            </a:r>
            <a:r>
              <a:rPr lang="en-US" dirty="0"/>
              <a:t>) The presence of any residual pesticide listed in the following tables in Category II does not exceed the indicated action levels.</a:t>
            </a:r>
          </a:p>
          <a:p>
            <a:pPr marL="0" indent="0">
              <a:buNone/>
            </a:pPr>
            <a:r>
              <a:rPr lang="en-US" dirty="0"/>
              <a:t>(e) If the sample fails residual pesticides testing, the batch from which the sample was collected fails residual pesticides testing and shall not be released for retail sale.</a:t>
            </a:r>
          </a:p>
        </p:txBody>
      </p:sp>
    </p:spTree>
    <p:extLst>
      <p:ext uri="{BB962C8B-B14F-4D97-AF65-F5344CB8AC3E}">
        <p14:creationId xmlns:p14="http://schemas.microsoft.com/office/powerpoint/2010/main" val="30865395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2168012"/>
            <a:ext cx="8915400" cy="3743209"/>
          </a:xfrm>
        </p:spPr>
        <p:txBody>
          <a:bodyPr/>
          <a:lstStyle/>
          <a:p>
            <a:r>
              <a:rPr lang="en-US" sz="2800" dirty="0" smtClean="0"/>
              <a:t>Jurisdictional Authorities</a:t>
            </a:r>
          </a:p>
          <a:p>
            <a:r>
              <a:rPr lang="en-US" sz="2800" dirty="0" smtClean="0"/>
              <a:t>Pesticides</a:t>
            </a:r>
          </a:p>
          <a:p>
            <a:r>
              <a:rPr lang="en-US" sz="2800" dirty="0" smtClean="0"/>
              <a:t>Worker Safety</a:t>
            </a:r>
          </a:p>
          <a:p>
            <a:r>
              <a:rPr lang="en-US" sz="2800" dirty="0"/>
              <a:t>Permits</a:t>
            </a:r>
            <a:endParaRPr lang="en-US" sz="2800" dirty="0" smtClean="0"/>
          </a:p>
          <a:p>
            <a:r>
              <a:rPr lang="en-US" sz="2800" dirty="0" smtClean="0"/>
              <a:t>Inspections</a:t>
            </a:r>
          </a:p>
          <a:p>
            <a:endParaRPr lang="en-US" dirty="0"/>
          </a:p>
        </p:txBody>
      </p:sp>
      <p:sp>
        <p:nvSpPr>
          <p:cNvPr id="4" name="Title 1"/>
          <p:cNvSpPr txBox="1">
            <a:spLocks/>
          </p:cNvSpPr>
          <p:nvPr/>
        </p:nvSpPr>
        <p:spPr>
          <a:xfrm>
            <a:off x="2471226" y="712157"/>
            <a:ext cx="8915399" cy="113139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smtClean="0"/>
              <a:t>Pesticides and Cannabis</a:t>
            </a:r>
            <a:endParaRPr lang="en-US" sz="4000" dirty="0"/>
          </a:p>
        </p:txBody>
      </p:sp>
    </p:spTree>
    <p:extLst>
      <p:ext uri="{BB962C8B-B14F-4D97-AF65-F5344CB8AC3E}">
        <p14:creationId xmlns:p14="http://schemas.microsoft.com/office/powerpoint/2010/main" val="29249348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962304" y="243764"/>
            <a:ext cx="5205751" cy="1448402"/>
          </a:xfrm>
        </p:spPr>
        <p:txBody>
          <a:bodyPr>
            <a:normAutofit/>
          </a:bodyPr>
          <a:lstStyle/>
          <a:p>
            <a:r>
              <a:rPr lang="en-US" dirty="0" smtClean="0"/>
              <a:t>Residue Tolerances</a:t>
            </a:r>
            <a:br>
              <a:rPr lang="en-US" dirty="0" smtClean="0"/>
            </a:br>
            <a:r>
              <a:rPr lang="en-US" dirty="0" smtClean="0"/>
              <a:t>Category 1 and 2</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961865837"/>
              </p:ext>
            </p:extLst>
          </p:nvPr>
        </p:nvGraphicFramePr>
        <p:xfrm>
          <a:off x="2508842" y="2127009"/>
          <a:ext cx="4456824" cy="4631142"/>
        </p:xfrm>
        <a:graphic>
          <a:graphicData uri="http://schemas.openxmlformats.org/drawingml/2006/table">
            <a:tbl>
              <a:tblPr/>
              <a:tblGrid>
                <a:gridCol w="2228412">
                  <a:extLst>
                    <a:ext uri="{9D8B030D-6E8A-4147-A177-3AD203B41FA5}">
                      <a16:colId xmlns:a16="http://schemas.microsoft.com/office/drawing/2014/main" val="3703370213"/>
                    </a:ext>
                  </a:extLst>
                </a:gridCol>
                <a:gridCol w="2228412">
                  <a:extLst>
                    <a:ext uri="{9D8B030D-6E8A-4147-A177-3AD203B41FA5}">
                      <a16:colId xmlns:a16="http://schemas.microsoft.com/office/drawing/2014/main" val="3685631047"/>
                    </a:ext>
                  </a:extLst>
                </a:gridCol>
              </a:tblGrid>
              <a:tr h="195815">
                <a:tc>
                  <a:txBody>
                    <a:bodyPr/>
                    <a:lstStyle/>
                    <a:p>
                      <a:pPr algn="l" fontAlgn="t"/>
                      <a:r>
                        <a:rPr lang="en-US" sz="1000" i="1">
                          <a:effectLst/>
                        </a:rPr>
                        <a:t>Category I</a:t>
                      </a:r>
                      <a:endParaRPr lang="en-US" sz="1000">
                        <a:effectLst/>
                      </a:endParaRPr>
                    </a:p>
                  </a:txBody>
                  <a:tcPr marL="48954" marR="48954" marT="24477" marB="24477">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endParaRPr lang="en-US" sz="1000">
                        <a:effectLst/>
                      </a:endParaRPr>
                    </a:p>
                  </a:txBody>
                  <a:tcPr marL="48954" marR="48954" marT="24477" marB="24477">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extLst>
                  <a:ext uri="{0D108BD9-81ED-4DB2-BD59-A6C34878D82A}">
                    <a16:rowId xmlns:a16="http://schemas.microsoft.com/office/drawing/2014/main" val="3140719634"/>
                  </a:ext>
                </a:extLst>
              </a:tr>
              <a:tr h="195815">
                <a:tc>
                  <a:txBody>
                    <a:bodyPr/>
                    <a:lstStyle/>
                    <a:p>
                      <a:pPr algn="l" fontAlgn="t"/>
                      <a:r>
                        <a:rPr lang="en-US" sz="1000" i="1">
                          <a:effectLst/>
                        </a:rPr>
                        <a:t>Residual Pesticide</a:t>
                      </a:r>
                      <a:endParaRPr lang="en-US" sz="1000">
                        <a:effectLst/>
                      </a:endParaRPr>
                    </a:p>
                  </a:txBody>
                  <a:tcPr marL="48954" marR="48954" marT="24477" marB="24477">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1000" i="1">
                          <a:effectLst/>
                        </a:rPr>
                        <a:t>CAS No.</a:t>
                      </a:r>
                      <a:endParaRPr lang="en-US" sz="1000">
                        <a:effectLst/>
                      </a:endParaRPr>
                    </a:p>
                  </a:txBody>
                  <a:tcPr marL="48954" marR="48954" marT="24477" marB="24477">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extLst>
                  <a:ext uri="{0D108BD9-81ED-4DB2-BD59-A6C34878D82A}">
                    <a16:rowId xmlns:a16="http://schemas.microsoft.com/office/drawing/2014/main" val="2490344261"/>
                  </a:ext>
                </a:extLst>
              </a:tr>
              <a:tr h="195815">
                <a:tc>
                  <a:txBody>
                    <a:bodyPr/>
                    <a:lstStyle/>
                    <a:p>
                      <a:pPr algn="l" fontAlgn="t"/>
                      <a:r>
                        <a:rPr lang="en-US" sz="1000">
                          <a:effectLst/>
                        </a:rPr>
                        <a:t>Aldicarb</a:t>
                      </a:r>
                    </a:p>
                  </a:txBody>
                  <a:tcPr marL="48954" marR="48954" marT="24477" marB="24477">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1000">
                          <a:effectLst/>
                        </a:rPr>
                        <a:t>116-06-3</a:t>
                      </a:r>
                    </a:p>
                  </a:txBody>
                  <a:tcPr marL="48954" marR="48954" marT="24477" marB="24477">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extLst>
                  <a:ext uri="{0D108BD9-81ED-4DB2-BD59-A6C34878D82A}">
                    <a16:rowId xmlns:a16="http://schemas.microsoft.com/office/drawing/2014/main" val="2515125268"/>
                  </a:ext>
                </a:extLst>
              </a:tr>
              <a:tr h="195815">
                <a:tc>
                  <a:txBody>
                    <a:bodyPr/>
                    <a:lstStyle/>
                    <a:p>
                      <a:pPr algn="l" fontAlgn="t"/>
                      <a:r>
                        <a:rPr lang="en-US" sz="1000">
                          <a:effectLst/>
                        </a:rPr>
                        <a:t>Carbofuran</a:t>
                      </a:r>
                    </a:p>
                  </a:txBody>
                  <a:tcPr marL="48954" marR="48954" marT="24477" marB="24477">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1000">
                          <a:effectLst/>
                        </a:rPr>
                        <a:t>1563-66-2</a:t>
                      </a:r>
                    </a:p>
                  </a:txBody>
                  <a:tcPr marL="48954" marR="48954" marT="24477" marB="24477">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extLst>
                  <a:ext uri="{0D108BD9-81ED-4DB2-BD59-A6C34878D82A}">
                    <a16:rowId xmlns:a16="http://schemas.microsoft.com/office/drawing/2014/main" val="4037312276"/>
                  </a:ext>
                </a:extLst>
              </a:tr>
              <a:tr h="195815">
                <a:tc>
                  <a:txBody>
                    <a:bodyPr/>
                    <a:lstStyle/>
                    <a:p>
                      <a:pPr algn="l" fontAlgn="t"/>
                      <a:r>
                        <a:rPr lang="en-US" sz="1000">
                          <a:effectLst/>
                        </a:rPr>
                        <a:t>Chlordane</a:t>
                      </a:r>
                    </a:p>
                  </a:txBody>
                  <a:tcPr marL="48954" marR="48954" marT="24477" marB="24477">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1000">
                          <a:effectLst/>
                        </a:rPr>
                        <a:t>57-74-9</a:t>
                      </a:r>
                    </a:p>
                  </a:txBody>
                  <a:tcPr marL="48954" marR="48954" marT="24477" marB="24477">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extLst>
                  <a:ext uri="{0D108BD9-81ED-4DB2-BD59-A6C34878D82A}">
                    <a16:rowId xmlns:a16="http://schemas.microsoft.com/office/drawing/2014/main" val="2443477227"/>
                  </a:ext>
                </a:extLst>
              </a:tr>
              <a:tr h="195815">
                <a:tc>
                  <a:txBody>
                    <a:bodyPr/>
                    <a:lstStyle/>
                    <a:p>
                      <a:pPr algn="l" fontAlgn="t"/>
                      <a:r>
                        <a:rPr lang="en-US" sz="1000">
                          <a:effectLst/>
                        </a:rPr>
                        <a:t>Chlorfenapyr</a:t>
                      </a:r>
                    </a:p>
                  </a:txBody>
                  <a:tcPr marL="48954" marR="48954" marT="24477" marB="24477">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1000">
                          <a:effectLst/>
                        </a:rPr>
                        <a:t>122453-73-0</a:t>
                      </a:r>
                    </a:p>
                  </a:txBody>
                  <a:tcPr marL="48954" marR="48954" marT="24477" marB="24477">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extLst>
                  <a:ext uri="{0D108BD9-81ED-4DB2-BD59-A6C34878D82A}">
                    <a16:rowId xmlns:a16="http://schemas.microsoft.com/office/drawing/2014/main" val="1369979214"/>
                  </a:ext>
                </a:extLst>
              </a:tr>
              <a:tr h="195815">
                <a:tc>
                  <a:txBody>
                    <a:bodyPr/>
                    <a:lstStyle/>
                    <a:p>
                      <a:pPr algn="l" fontAlgn="t"/>
                      <a:r>
                        <a:rPr lang="en-US" sz="1000">
                          <a:effectLst/>
                        </a:rPr>
                        <a:t>Chlorpyrifos</a:t>
                      </a:r>
                    </a:p>
                  </a:txBody>
                  <a:tcPr marL="48954" marR="48954" marT="24477" marB="24477">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1000">
                          <a:effectLst/>
                        </a:rPr>
                        <a:t>2921-88-2</a:t>
                      </a:r>
                    </a:p>
                  </a:txBody>
                  <a:tcPr marL="48954" marR="48954" marT="24477" marB="24477">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extLst>
                  <a:ext uri="{0D108BD9-81ED-4DB2-BD59-A6C34878D82A}">
                    <a16:rowId xmlns:a16="http://schemas.microsoft.com/office/drawing/2014/main" val="1143558522"/>
                  </a:ext>
                </a:extLst>
              </a:tr>
              <a:tr h="195815">
                <a:tc>
                  <a:txBody>
                    <a:bodyPr/>
                    <a:lstStyle/>
                    <a:p>
                      <a:pPr algn="l" fontAlgn="t"/>
                      <a:r>
                        <a:rPr lang="en-US" sz="1000">
                          <a:effectLst/>
                        </a:rPr>
                        <a:t>Coumaphos</a:t>
                      </a:r>
                    </a:p>
                  </a:txBody>
                  <a:tcPr marL="48954" marR="48954" marT="24477" marB="24477">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1000">
                          <a:effectLst/>
                        </a:rPr>
                        <a:t>56-72-4</a:t>
                      </a:r>
                    </a:p>
                  </a:txBody>
                  <a:tcPr marL="48954" marR="48954" marT="24477" marB="24477">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extLst>
                  <a:ext uri="{0D108BD9-81ED-4DB2-BD59-A6C34878D82A}">
                    <a16:rowId xmlns:a16="http://schemas.microsoft.com/office/drawing/2014/main" val="3016452002"/>
                  </a:ext>
                </a:extLst>
              </a:tr>
              <a:tr h="195815">
                <a:tc>
                  <a:txBody>
                    <a:bodyPr/>
                    <a:lstStyle/>
                    <a:p>
                      <a:pPr algn="l" fontAlgn="t"/>
                      <a:r>
                        <a:rPr lang="en-US" sz="1000">
                          <a:effectLst/>
                        </a:rPr>
                        <a:t>Daminozide</a:t>
                      </a:r>
                    </a:p>
                  </a:txBody>
                  <a:tcPr marL="48954" marR="48954" marT="24477" marB="24477">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1000">
                          <a:effectLst/>
                        </a:rPr>
                        <a:t>1596-84-5</a:t>
                      </a:r>
                    </a:p>
                  </a:txBody>
                  <a:tcPr marL="48954" marR="48954" marT="24477" marB="24477">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extLst>
                  <a:ext uri="{0D108BD9-81ED-4DB2-BD59-A6C34878D82A}">
                    <a16:rowId xmlns:a16="http://schemas.microsoft.com/office/drawing/2014/main" val="1694253887"/>
                  </a:ext>
                </a:extLst>
              </a:tr>
              <a:tr h="195815">
                <a:tc>
                  <a:txBody>
                    <a:bodyPr/>
                    <a:lstStyle/>
                    <a:p>
                      <a:pPr algn="l" fontAlgn="t"/>
                      <a:r>
                        <a:rPr lang="en-US" sz="1000">
                          <a:effectLst/>
                        </a:rPr>
                        <a:t>DDVP (Dichlorvos)</a:t>
                      </a:r>
                    </a:p>
                  </a:txBody>
                  <a:tcPr marL="48954" marR="48954" marT="24477" marB="24477">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1000">
                          <a:effectLst/>
                        </a:rPr>
                        <a:t>62-73-7</a:t>
                      </a:r>
                    </a:p>
                  </a:txBody>
                  <a:tcPr marL="48954" marR="48954" marT="24477" marB="24477">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extLst>
                  <a:ext uri="{0D108BD9-81ED-4DB2-BD59-A6C34878D82A}">
                    <a16:rowId xmlns:a16="http://schemas.microsoft.com/office/drawing/2014/main" val="3242821469"/>
                  </a:ext>
                </a:extLst>
              </a:tr>
              <a:tr h="195815">
                <a:tc>
                  <a:txBody>
                    <a:bodyPr/>
                    <a:lstStyle/>
                    <a:p>
                      <a:pPr algn="l" fontAlgn="t"/>
                      <a:r>
                        <a:rPr lang="en-US" sz="1000">
                          <a:effectLst/>
                        </a:rPr>
                        <a:t>Dimethoate</a:t>
                      </a:r>
                    </a:p>
                  </a:txBody>
                  <a:tcPr marL="48954" marR="48954" marT="24477" marB="24477">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1000">
                          <a:effectLst/>
                        </a:rPr>
                        <a:t>60-51-5</a:t>
                      </a:r>
                    </a:p>
                  </a:txBody>
                  <a:tcPr marL="48954" marR="48954" marT="24477" marB="24477">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extLst>
                  <a:ext uri="{0D108BD9-81ED-4DB2-BD59-A6C34878D82A}">
                    <a16:rowId xmlns:a16="http://schemas.microsoft.com/office/drawing/2014/main" val="4088202323"/>
                  </a:ext>
                </a:extLst>
              </a:tr>
              <a:tr h="195815">
                <a:tc>
                  <a:txBody>
                    <a:bodyPr/>
                    <a:lstStyle/>
                    <a:p>
                      <a:pPr algn="l" fontAlgn="t"/>
                      <a:r>
                        <a:rPr lang="en-US" sz="1000">
                          <a:effectLst/>
                        </a:rPr>
                        <a:t>Ethoprop(hos)</a:t>
                      </a:r>
                    </a:p>
                  </a:txBody>
                  <a:tcPr marL="48954" marR="48954" marT="24477" marB="24477">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1000">
                          <a:effectLst/>
                        </a:rPr>
                        <a:t>13194-48-4</a:t>
                      </a:r>
                    </a:p>
                  </a:txBody>
                  <a:tcPr marL="48954" marR="48954" marT="24477" marB="24477">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extLst>
                  <a:ext uri="{0D108BD9-81ED-4DB2-BD59-A6C34878D82A}">
                    <a16:rowId xmlns:a16="http://schemas.microsoft.com/office/drawing/2014/main" val="2868148985"/>
                  </a:ext>
                </a:extLst>
              </a:tr>
              <a:tr h="195815">
                <a:tc>
                  <a:txBody>
                    <a:bodyPr/>
                    <a:lstStyle/>
                    <a:p>
                      <a:pPr algn="l" fontAlgn="t"/>
                      <a:r>
                        <a:rPr lang="en-US" sz="1000">
                          <a:effectLst/>
                        </a:rPr>
                        <a:t>Etofenprox</a:t>
                      </a:r>
                    </a:p>
                  </a:txBody>
                  <a:tcPr marL="48954" marR="48954" marT="24477" marB="24477">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1000">
                          <a:effectLst/>
                        </a:rPr>
                        <a:t>80844-07-1</a:t>
                      </a:r>
                    </a:p>
                  </a:txBody>
                  <a:tcPr marL="48954" marR="48954" marT="24477" marB="24477">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extLst>
                  <a:ext uri="{0D108BD9-81ED-4DB2-BD59-A6C34878D82A}">
                    <a16:rowId xmlns:a16="http://schemas.microsoft.com/office/drawing/2014/main" val="3381226378"/>
                  </a:ext>
                </a:extLst>
              </a:tr>
              <a:tr h="195815">
                <a:tc>
                  <a:txBody>
                    <a:bodyPr/>
                    <a:lstStyle/>
                    <a:p>
                      <a:pPr algn="l" fontAlgn="t"/>
                      <a:r>
                        <a:rPr lang="en-US" sz="1000">
                          <a:effectLst/>
                        </a:rPr>
                        <a:t>Fenoxycarb</a:t>
                      </a:r>
                    </a:p>
                  </a:txBody>
                  <a:tcPr marL="48954" marR="48954" marT="24477" marB="24477">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1000">
                          <a:effectLst/>
                        </a:rPr>
                        <a:t>72490-01-8</a:t>
                      </a:r>
                    </a:p>
                  </a:txBody>
                  <a:tcPr marL="48954" marR="48954" marT="24477" marB="24477">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extLst>
                  <a:ext uri="{0D108BD9-81ED-4DB2-BD59-A6C34878D82A}">
                    <a16:rowId xmlns:a16="http://schemas.microsoft.com/office/drawing/2014/main" val="2351767685"/>
                  </a:ext>
                </a:extLst>
              </a:tr>
              <a:tr h="195815">
                <a:tc>
                  <a:txBody>
                    <a:bodyPr/>
                    <a:lstStyle/>
                    <a:p>
                      <a:pPr algn="l" fontAlgn="t"/>
                      <a:r>
                        <a:rPr lang="en-US" sz="1000">
                          <a:effectLst/>
                        </a:rPr>
                        <a:t>Fipronil</a:t>
                      </a:r>
                    </a:p>
                  </a:txBody>
                  <a:tcPr marL="48954" marR="48954" marT="24477" marB="24477">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1000">
                          <a:effectLst/>
                        </a:rPr>
                        <a:t>120068-37-3</a:t>
                      </a:r>
                    </a:p>
                  </a:txBody>
                  <a:tcPr marL="48954" marR="48954" marT="24477" marB="24477">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extLst>
                  <a:ext uri="{0D108BD9-81ED-4DB2-BD59-A6C34878D82A}">
                    <a16:rowId xmlns:a16="http://schemas.microsoft.com/office/drawing/2014/main" val="3901691270"/>
                  </a:ext>
                </a:extLst>
              </a:tr>
              <a:tr h="195815">
                <a:tc>
                  <a:txBody>
                    <a:bodyPr/>
                    <a:lstStyle/>
                    <a:p>
                      <a:pPr algn="l" fontAlgn="t"/>
                      <a:r>
                        <a:rPr lang="en-US" sz="1000">
                          <a:effectLst/>
                        </a:rPr>
                        <a:t>Imazalil</a:t>
                      </a:r>
                    </a:p>
                  </a:txBody>
                  <a:tcPr marL="48954" marR="48954" marT="24477" marB="24477">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1000">
                          <a:effectLst/>
                        </a:rPr>
                        <a:t>35554-44-0</a:t>
                      </a:r>
                    </a:p>
                  </a:txBody>
                  <a:tcPr marL="48954" marR="48954" marT="24477" marB="24477">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extLst>
                  <a:ext uri="{0D108BD9-81ED-4DB2-BD59-A6C34878D82A}">
                    <a16:rowId xmlns:a16="http://schemas.microsoft.com/office/drawing/2014/main" val="3854360145"/>
                  </a:ext>
                </a:extLst>
              </a:tr>
              <a:tr h="195815">
                <a:tc>
                  <a:txBody>
                    <a:bodyPr/>
                    <a:lstStyle/>
                    <a:p>
                      <a:pPr algn="l" fontAlgn="t"/>
                      <a:r>
                        <a:rPr lang="en-US" sz="1000">
                          <a:effectLst/>
                        </a:rPr>
                        <a:t>Methiocarb</a:t>
                      </a:r>
                    </a:p>
                  </a:txBody>
                  <a:tcPr marL="48954" marR="48954" marT="24477" marB="24477">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1000">
                          <a:effectLst/>
                        </a:rPr>
                        <a:t>2032-65-7</a:t>
                      </a:r>
                    </a:p>
                  </a:txBody>
                  <a:tcPr marL="48954" marR="48954" marT="24477" marB="24477">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extLst>
                  <a:ext uri="{0D108BD9-81ED-4DB2-BD59-A6C34878D82A}">
                    <a16:rowId xmlns:a16="http://schemas.microsoft.com/office/drawing/2014/main" val="4613823"/>
                  </a:ext>
                </a:extLst>
              </a:tr>
              <a:tr h="195815">
                <a:tc>
                  <a:txBody>
                    <a:bodyPr/>
                    <a:lstStyle/>
                    <a:p>
                      <a:pPr algn="l" fontAlgn="t"/>
                      <a:r>
                        <a:rPr lang="en-US" sz="1000">
                          <a:effectLst/>
                        </a:rPr>
                        <a:t>Methyl parathion</a:t>
                      </a:r>
                    </a:p>
                  </a:txBody>
                  <a:tcPr marL="48954" marR="48954" marT="24477" marB="24477">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1000">
                          <a:effectLst/>
                        </a:rPr>
                        <a:t>298-00-0</a:t>
                      </a:r>
                    </a:p>
                  </a:txBody>
                  <a:tcPr marL="48954" marR="48954" marT="24477" marB="24477">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extLst>
                  <a:ext uri="{0D108BD9-81ED-4DB2-BD59-A6C34878D82A}">
                    <a16:rowId xmlns:a16="http://schemas.microsoft.com/office/drawing/2014/main" val="2333244426"/>
                  </a:ext>
                </a:extLst>
              </a:tr>
              <a:tr h="195815">
                <a:tc>
                  <a:txBody>
                    <a:bodyPr/>
                    <a:lstStyle/>
                    <a:p>
                      <a:pPr algn="l" fontAlgn="t"/>
                      <a:r>
                        <a:rPr lang="en-US" sz="1000">
                          <a:effectLst/>
                        </a:rPr>
                        <a:t>Mevinphos</a:t>
                      </a:r>
                    </a:p>
                  </a:txBody>
                  <a:tcPr marL="48954" marR="48954" marT="24477" marB="24477">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1000">
                          <a:effectLst/>
                        </a:rPr>
                        <a:t>7786-34-7</a:t>
                      </a:r>
                    </a:p>
                  </a:txBody>
                  <a:tcPr marL="48954" marR="48954" marT="24477" marB="24477">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extLst>
                  <a:ext uri="{0D108BD9-81ED-4DB2-BD59-A6C34878D82A}">
                    <a16:rowId xmlns:a16="http://schemas.microsoft.com/office/drawing/2014/main" val="2837145513"/>
                  </a:ext>
                </a:extLst>
              </a:tr>
              <a:tr h="195815">
                <a:tc>
                  <a:txBody>
                    <a:bodyPr/>
                    <a:lstStyle/>
                    <a:p>
                      <a:pPr algn="l" fontAlgn="t"/>
                      <a:r>
                        <a:rPr lang="en-US" sz="1000">
                          <a:effectLst/>
                        </a:rPr>
                        <a:t>Paclobutrazol</a:t>
                      </a:r>
                    </a:p>
                  </a:txBody>
                  <a:tcPr marL="48954" marR="48954" marT="24477" marB="24477">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1000">
                          <a:effectLst/>
                        </a:rPr>
                        <a:t>76738-62-0</a:t>
                      </a:r>
                    </a:p>
                  </a:txBody>
                  <a:tcPr marL="48954" marR="48954" marT="24477" marB="24477">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extLst>
                  <a:ext uri="{0D108BD9-81ED-4DB2-BD59-A6C34878D82A}">
                    <a16:rowId xmlns:a16="http://schemas.microsoft.com/office/drawing/2014/main" val="1405357713"/>
                  </a:ext>
                </a:extLst>
              </a:tr>
              <a:tr h="195815">
                <a:tc>
                  <a:txBody>
                    <a:bodyPr/>
                    <a:lstStyle/>
                    <a:p>
                      <a:pPr algn="l" fontAlgn="t"/>
                      <a:r>
                        <a:rPr lang="en-US" sz="1000">
                          <a:effectLst/>
                        </a:rPr>
                        <a:t>Propoxur</a:t>
                      </a:r>
                    </a:p>
                  </a:txBody>
                  <a:tcPr marL="48954" marR="48954" marT="24477" marB="24477">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1000">
                          <a:effectLst/>
                        </a:rPr>
                        <a:t>114-26-1</a:t>
                      </a:r>
                    </a:p>
                  </a:txBody>
                  <a:tcPr marL="48954" marR="48954" marT="24477" marB="24477">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extLst>
                  <a:ext uri="{0D108BD9-81ED-4DB2-BD59-A6C34878D82A}">
                    <a16:rowId xmlns:a16="http://schemas.microsoft.com/office/drawing/2014/main" val="1188219672"/>
                  </a:ext>
                </a:extLst>
              </a:tr>
              <a:tr h="195815">
                <a:tc>
                  <a:txBody>
                    <a:bodyPr/>
                    <a:lstStyle/>
                    <a:p>
                      <a:pPr algn="l" fontAlgn="t"/>
                      <a:r>
                        <a:rPr lang="en-US" sz="1000">
                          <a:effectLst/>
                        </a:rPr>
                        <a:t>Spiroxamine</a:t>
                      </a:r>
                    </a:p>
                  </a:txBody>
                  <a:tcPr marL="48954" marR="48954" marT="24477" marB="24477">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1000">
                          <a:effectLst/>
                        </a:rPr>
                        <a:t>118134-30-8</a:t>
                      </a:r>
                    </a:p>
                  </a:txBody>
                  <a:tcPr marL="48954" marR="48954" marT="24477" marB="24477">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extLst>
                  <a:ext uri="{0D108BD9-81ED-4DB2-BD59-A6C34878D82A}">
                    <a16:rowId xmlns:a16="http://schemas.microsoft.com/office/drawing/2014/main" val="1362553854"/>
                  </a:ext>
                </a:extLst>
              </a:tr>
              <a:tr h="195815">
                <a:tc>
                  <a:txBody>
                    <a:bodyPr/>
                    <a:lstStyle/>
                    <a:p>
                      <a:pPr algn="l" fontAlgn="t"/>
                      <a:r>
                        <a:rPr lang="en-US" sz="1000">
                          <a:effectLst/>
                        </a:rPr>
                        <a:t>Thiacloprid</a:t>
                      </a:r>
                    </a:p>
                  </a:txBody>
                  <a:tcPr marL="48954" marR="48954" marT="24477" marB="24477">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1000" dirty="0">
                          <a:effectLst/>
                        </a:rPr>
                        <a:t>111988-49-9</a:t>
                      </a:r>
                    </a:p>
                  </a:txBody>
                  <a:tcPr marL="48954" marR="48954" marT="24477" marB="24477">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extLst>
                  <a:ext uri="{0D108BD9-81ED-4DB2-BD59-A6C34878D82A}">
                    <a16:rowId xmlns:a16="http://schemas.microsoft.com/office/drawing/2014/main" val="1346890675"/>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599632178"/>
              </p:ext>
            </p:extLst>
          </p:nvPr>
        </p:nvGraphicFramePr>
        <p:xfrm>
          <a:off x="7241629" y="243764"/>
          <a:ext cx="4752560" cy="6514387"/>
        </p:xfrm>
        <a:graphic>
          <a:graphicData uri="http://schemas.openxmlformats.org/drawingml/2006/table">
            <a:tbl>
              <a:tblPr/>
              <a:tblGrid>
                <a:gridCol w="1188140">
                  <a:extLst>
                    <a:ext uri="{9D8B030D-6E8A-4147-A177-3AD203B41FA5}">
                      <a16:colId xmlns:a16="http://schemas.microsoft.com/office/drawing/2014/main" val="2822102244"/>
                    </a:ext>
                  </a:extLst>
                </a:gridCol>
                <a:gridCol w="1188140">
                  <a:extLst>
                    <a:ext uri="{9D8B030D-6E8A-4147-A177-3AD203B41FA5}">
                      <a16:colId xmlns:a16="http://schemas.microsoft.com/office/drawing/2014/main" val="1841136832"/>
                    </a:ext>
                  </a:extLst>
                </a:gridCol>
                <a:gridCol w="1188140">
                  <a:extLst>
                    <a:ext uri="{9D8B030D-6E8A-4147-A177-3AD203B41FA5}">
                      <a16:colId xmlns:a16="http://schemas.microsoft.com/office/drawing/2014/main" val="967685691"/>
                    </a:ext>
                  </a:extLst>
                </a:gridCol>
                <a:gridCol w="1188140">
                  <a:extLst>
                    <a:ext uri="{9D8B030D-6E8A-4147-A177-3AD203B41FA5}">
                      <a16:colId xmlns:a16="http://schemas.microsoft.com/office/drawing/2014/main" val="3250507640"/>
                    </a:ext>
                  </a:extLst>
                </a:gridCol>
              </a:tblGrid>
              <a:tr h="122660">
                <a:tc>
                  <a:txBody>
                    <a:bodyPr/>
                    <a:lstStyle/>
                    <a:p>
                      <a:pPr algn="l" fontAlgn="t"/>
                      <a:endParaRPr lang="en-US" sz="400">
                        <a:effectLst/>
                      </a:endParaRP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gridSpan="2">
                  <a:txBody>
                    <a:bodyPr/>
                    <a:lstStyle/>
                    <a:p>
                      <a:pPr algn="ctr" fontAlgn="t"/>
                      <a:r>
                        <a:rPr lang="en-US" sz="400" i="1">
                          <a:effectLst/>
                        </a:rPr>
                        <a:t>Action Level (</a:t>
                      </a:r>
                      <a:r>
                        <a:rPr lang="el-GR" sz="400" i="1">
                          <a:effectLst/>
                        </a:rPr>
                        <a:t>μ</a:t>
                      </a:r>
                      <a:r>
                        <a:rPr lang="en-US" sz="400" i="1">
                          <a:effectLst/>
                        </a:rPr>
                        <a:t>g/g)</a:t>
                      </a:r>
                      <a:endParaRPr lang="en-US" sz="400">
                        <a:effectLst/>
                      </a:endParaRP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hMerge="1">
                  <a:txBody>
                    <a:bodyPr/>
                    <a:lstStyle/>
                    <a:p>
                      <a:endParaRPr lang="en-US"/>
                    </a:p>
                  </a:txBody>
                  <a:tcPr/>
                </a:tc>
                <a:tc>
                  <a:txBody>
                    <a:bodyPr/>
                    <a:lstStyle/>
                    <a:p>
                      <a:endParaRPr lang="en-US" sz="400"/>
                    </a:p>
                  </a:txBody>
                  <a:tcPr marL="18865" marR="18865" marT="9433" marB="9433">
                    <a:lnL w="9525" cap="flat" cmpd="sng" algn="ctr">
                      <a:solidFill>
                        <a:srgbClr val="DEDEDE"/>
                      </a:solidFill>
                      <a:prstDash val="solid"/>
                      <a:round/>
                      <a:headEnd type="none" w="med" len="med"/>
                      <a:tailEnd type="none" w="med" len="med"/>
                    </a:lnL>
                    <a:lnB w="9525" cap="flat" cmpd="sng" algn="ctr">
                      <a:solidFill>
                        <a:srgbClr val="DEDEDE"/>
                      </a:solidFill>
                      <a:prstDash val="solid"/>
                      <a:round/>
                      <a:headEnd type="none" w="med" len="med"/>
                      <a:tailEnd type="none" w="med" len="med"/>
                    </a:lnB>
                  </a:tcPr>
                </a:tc>
                <a:extLst>
                  <a:ext uri="{0D108BD9-81ED-4DB2-BD59-A6C34878D82A}">
                    <a16:rowId xmlns:a16="http://schemas.microsoft.com/office/drawing/2014/main" val="2349040432"/>
                  </a:ext>
                </a:extLst>
              </a:tr>
              <a:tr h="310001">
                <a:tc>
                  <a:txBody>
                    <a:bodyPr/>
                    <a:lstStyle/>
                    <a:p>
                      <a:pPr algn="l" fontAlgn="t"/>
                      <a:r>
                        <a:rPr lang="en-US" sz="400" i="1">
                          <a:effectLst/>
                        </a:rPr>
                        <a:t>Residual Pesticide</a:t>
                      </a:r>
                      <a:endParaRPr lang="en-US" sz="400">
                        <a:effectLst/>
                      </a:endParaRP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i="1">
                          <a:effectLst/>
                        </a:rPr>
                        <a:t>CAS No.</a:t>
                      </a:r>
                      <a:endParaRPr lang="en-US" sz="400">
                        <a:effectLst/>
                      </a:endParaRP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i="1">
                          <a:effectLst/>
                        </a:rPr>
                        <a:t>Inhalable Cannabis Goods</a:t>
                      </a:r>
                      <a:endParaRPr lang="en-US" sz="400">
                        <a:effectLst/>
                      </a:endParaRP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i="1">
                          <a:effectLst/>
                        </a:rPr>
                        <a:t>Other Cannabis Goods</a:t>
                      </a:r>
                      <a:endParaRPr lang="en-US" sz="400">
                        <a:effectLst/>
                      </a:endParaRP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extLst>
                  <a:ext uri="{0D108BD9-81ED-4DB2-BD59-A6C34878D82A}">
                    <a16:rowId xmlns:a16="http://schemas.microsoft.com/office/drawing/2014/main" val="2594481758"/>
                  </a:ext>
                </a:extLst>
              </a:tr>
              <a:tr h="122660">
                <a:tc>
                  <a:txBody>
                    <a:bodyPr/>
                    <a:lstStyle/>
                    <a:p>
                      <a:pPr algn="l" fontAlgn="t"/>
                      <a:r>
                        <a:rPr lang="en-US" sz="400">
                          <a:effectLst/>
                        </a:rPr>
                        <a:t>Abamectin</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71751-41-2</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0.1</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0.3</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extLst>
                  <a:ext uri="{0D108BD9-81ED-4DB2-BD59-A6C34878D82A}">
                    <a16:rowId xmlns:a16="http://schemas.microsoft.com/office/drawing/2014/main" val="3404300534"/>
                  </a:ext>
                </a:extLst>
              </a:tr>
              <a:tr h="122660">
                <a:tc>
                  <a:txBody>
                    <a:bodyPr/>
                    <a:lstStyle/>
                    <a:p>
                      <a:pPr algn="l" fontAlgn="t"/>
                      <a:r>
                        <a:rPr lang="en-US" sz="400">
                          <a:effectLst/>
                        </a:rPr>
                        <a:t>Acephate</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30560-19-1</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0.1</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5</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extLst>
                  <a:ext uri="{0D108BD9-81ED-4DB2-BD59-A6C34878D82A}">
                    <a16:rowId xmlns:a16="http://schemas.microsoft.com/office/drawing/2014/main" val="1919088885"/>
                  </a:ext>
                </a:extLst>
              </a:tr>
              <a:tr h="122660">
                <a:tc>
                  <a:txBody>
                    <a:bodyPr/>
                    <a:lstStyle/>
                    <a:p>
                      <a:pPr algn="l" fontAlgn="t"/>
                      <a:r>
                        <a:rPr lang="en-US" sz="400">
                          <a:effectLst/>
                        </a:rPr>
                        <a:t>Acequinocyl</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57960-19-7</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0.1</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4</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extLst>
                  <a:ext uri="{0D108BD9-81ED-4DB2-BD59-A6C34878D82A}">
                    <a16:rowId xmlns:a16="http://schemas.microsoft.com/office/drawing/2014/main" val="711857666"/>
                  </a:ext>
                </a:extLst>
              </a:tr>
              <a:tr h="122660">
                <a:tc>
                  <a:txBody>
                    <a:bodyPr/>
                    <a:lstStyle/>
                    <a:p>
                      <a:pPr algn="l" fontAlgn="t"/>
                      <a:r>
                        <a:rPr lang="en-US" sz="400">
                          <a:effectLst/>
                        </a:rPr>
                        <a:t>Acetamiprid</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135410-20-7</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0.1</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5</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extLst>
                  <a:ext uri="{0D108BD9-81ED-4DB2-BD59-A6C34878D82A}">
                    <a16:rowId xmlns:a16="http://schemas.microsoft.com/office/drawing/2014/main" val="4050440000"/>
                  </a:ext>
                </a:extLst>
              </a:tr>
              <a:tr h="122660">
                <a:tc>
                  <a:txBody>
                    <a:bodyPr/>
                    <a:lstStyle/>
                    <a:p>
                      <a:pPr algn="l" fontAlgn="t"/>
                      <a:r>
                        <a:rPr lang="en-US" sz="400">
                          <a:effectLst/>
                        </a:rPr>
                        <a:t>Azoxystrobin</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131860-33-8</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0.1</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40</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extLst>
                  <a:ext uri="{0D108BD9-81ED-4DB2-BD59-A6C34878D82A}">
                    <a16:rowId xmlns:a16="http://schemas.microsoft.com/office/drawing/2014/main" val="1254692680"/>
                  </a:ext>
                </a:extLst>
              </a:tr>
              <a:tr h="122660">
                <a:tc>
                  <a:txBody>
                    <a:bodyPr/>
                    <a:lstStyle/>
                    <a:p>
                      <a:pPr algn="l" fontAlgn="t"/>
                      <a:r>
                        <a:rPr lang="en-US" sz="400">
                          <a:effectLst/>
                        </a:rPr>
                        <a:t>Bifenazate</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149877-41-8</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0.1</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5</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extLst>
                  <a:ext uri="{0D108BD9-81ED-4DB2-BD59-A6C34878D82A}">
                    <a16:rowId xmlns:a16="http://schemas.microsoft.com/office/drawing/2014/main" val="782359324"/>
                  </a:ext>
                </a:extLst>
              </a:tr>
              <a:tr h="122660">
                <a:tc>
                  <a:txBody>
                    <a:bodyPr/>
                    <a:lstStyle/>
                    <a:p>
                      <a:pPr algn="l" fontAlgn="t"/>
                      <a:r>
                        <a:rPr lang="en-US" sz="400">
                          <a:effectLst/>
                        </a:rPr>
                        <a:t>Bifenthrin</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82657-04-3</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3</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0.5</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extLst>
                  <a:ext uri="{0D108BD9-81ED-4DB2-BD59-A6C34878D82A}">
                    <a16:rowId xmlns:a16="http://schemas.microsoft.com/office/drawing/2014/main" val="2658196725"/>
                  </a:ext>
                </a:extLst>
              </a:tr>
              <a:tr h="122660">
                <a:tc>
                  <a:txBody>
                    <a:bodyPr/>
                    <a:lstStyle/>
                    <a:p>
                      <a:pPr algn="l" fontAlgn="t"/>
                      <a:r>
                        <a:rPr lang="en-US" sz="400">
                          <a:effectLst/>
                        </a:rPr>
                        <a:t>Boscalid</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188425-85-6</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0.1</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10</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extLst>
                  <a:ext uri="{0D108BD9-81ED-4DB2-BD59-A6C34878D82A}">
                    <a16:rowId xmlns:a16="http://schemas.microsoft.com/office/drawing/2014/main" val="3550878659"/>
                  </a:ext>
                </a:extLst>
              </a:tr>
              <a:tr h="122660">
                <a:tc>
                  <a:txBody>
                    <a:bodyPr/>
                    <a:lstStyle/>
                    <a:p>
                      <a:pPr algn="l" fontAlgn="t"/>
                      <a:r>
                        <a:rPr lang="en-US" sz="400">
                          <a:effectLst/>
                        </a:rPr>
                        <a:t>Captan</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133-06-2</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0.7</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5</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extLst>
                  <a:ext uri="{0D108BD9-81ED-4DB2-BD59-A6C34878D82A}">
                    <a16:rowId xmlns:a16="http://schemas.microsoft.com/office/drawing/2014/main" val="2580310308"/>
                  </a:ext>
                </a:extLst>
              </a:tr>
              <a:tr h="122660">
                <a:tc>
                  <a:txBody>
                    <a:bodyPr/>
                    <a:lstStyle/>
                    <a:p>
                      <a:pPr algn="l" fontAlgn="t"/>
                      <a:r>
                        <a:rPr lang="en-US" sz="400">
                          <a:effectLst/>
                        </a:rPr>
                        <a:t>Carbaryl</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63-25-2</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0.5</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0.5</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extLst>
                  <a:ext uri="{0D108BD9-81ED-4DB2-BD59-A6C34878D82A}">
                    <a16:rowId xmlns:a16="http://schemas.microsoft.com/office/drawing/2014/main" val="3553988793"/>
                  </a:ext>
                </a:extLst>
              </a:tr>
              <a:tr h="216331">
                <a:tc>
                  <a:txBody>
                    <a:bodyPr/>
                    <a:lstStyle/>
                    <a:p>
                      <a:pPr algn="l" fontAlgn="t"/>
                      <a:r>
                        <a:rPr lang="en-US" sz="400">
                          <a:effectLst/>
                        </a:rPr>
                        <a:t>Chlorantraniliprole</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500008-45-7</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10</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40</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extLst>
                  <a:ext uri="{0D108BD9-81ED-4DB2-BD59-A6C34878D82A}">
                    <a16:rowId xmlns:a16="http://schemas.microsoft.com/office/drawing/2014/main" val="3695916313"/>
                  </a:ext>
                </a:extLst>
              </a:tr>
              <a:tr h="122660">
                <a:tc>
                  <a:txBody>
                    <a:bodyPr/>
                    <a:lstStyle/>
                    <a:p>
                      <a:pPr algn="l" fontAlgn="t"/>
                      <a:r>
                        <a:rPr lang="en-US" sz="400">
                          <a:effectLst/>
                        </a:rPr>
                        <a:t>Clofentezine</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74115-24-5</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0.1</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0.5</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extLst>
                  <a:ext uri="{0D108BD9-81ED-4DB2-BD59-A6C34878D82A}">
                    <a16:rowId xmlns:a16="http://schemas.microsoft.com/office/drawing/2014/main" val="21807295"/>
                  </a:ext>
                </a:extLst>
              </a:tr>
              <a:tr h="122660">
                <a:tc>
                  <a:txBody>
                    <a:bodyPr/>
                    <a:lstStyle/>
                    <a:p>
                      <a:pPr algn="l" fontAlgn="t"/>
                      <a:r>
                        <a:rPr lang="en-US" sz="400">
                          <a:effectLst/>
                        </a:rPr>
                        <a:t>Cyfluthrin</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68359-37-5</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2</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1</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extLst>
                  <a:ext uri="{0D108BD9-81ED-4DB2-BD59-A6C34878D82A}">
                    <a16:rowId xmlns:a16="http://schemas.microsoft.com/office/drawing/2014/main" val="1413447544"/>
                  </a:ext>
                </a:extLst>
              </a:tr>
              <a:tr h="122660">
                <a:tc>
                  <a:txBody>
                    <a:bodyPr/>
                    <a:lstStyle/>
                    <a:p>
                      <a:pPr algn="l" fontAlgn="t"/>
                      <a:r>
                        <a:rPr lang="en-US" sz="400">
                          <a:effectLst/>
                        </a:rPr>
                        <a:t>Cypermethrin</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52315-07-8</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1</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1</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extLst>
                  <a:ext uri="{0D108BD9-81ED-4DB2-BD59-A6C34878D82A}">
                    <a16:rowId xmlns:a16="http://schemas.microsoft.com/office/drawing/2014/main" val="974751342"/>
                  </a:ext>
                </a:extLst>
              </a:tr>
              <a:tr h="122660">
                <a:tc>
                  <a:txBody>
                    <a:bodyPr/>
                    <a:lstStyle/>
                    <a:p>
                      <a:pPr algn="l" fontAlgn="t"/>
                      <a:r>
                        <a:rPr lang="en-US" sz="400">
                          <a:effectLst/>
                        </a:rPr>
                        <a:t>Diazinon</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333-41-5</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0.1</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0.2</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extLst>
                  <a:ext uri="{0D108BD9-81ED-4DB2-BD59-A6C34878D82A}">
                    <a16:rowId xmlns:a16="http://schemas.microsoft.com/office/drawing/2014/main" val="3222236570"/>
                  </a:ext>
                </a:extLst>
              </a:tr>
              <a:tr h="122660">
                <a:tc>
                  <a:txBody>
                    <a:bodyPr/>
                    <a:lstStyle/>
                    <a:p>
                      <a:pPr algn="l" fontAlgn="t"/>
                      <a:r>
                        <a:rPr lang="en-US" sz="400">
                          <a:effectLst/>
                        </a:rPr>
                        <a:t>Dimethomorph</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110488-70-5</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2</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20</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extLst>
                  <a:ext uri="{0D108BD9-81ED-4DB2-BD59-A6C34878D82A}">
                    <a16:rowId xmlns:a16="http://schemas.microsoft.com/office/drawing/2014/main" val="299866696"/>
                  </a:ext>
                </a:extLst>
              </a:tr>
              <a:tr h="122660">
                <a:tc>
                  <a:txBody>
                    <a:bodyPr/>
                    <a:lstStyle/>
                    <a:p>
                      <a:pPr algn="l" fontAlgn="t"/>
                      <a:r>
                        <a:rPr lang="en-US" sz="400">
                          <a:effectLst/>
                        </a:rPr>
                        <a:t>Etoxazole</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153233-91-1</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0.1</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1.5</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extLst>
                  <a:ext uri="{0D108BD9-81ED-4DB2-BD59-A6C34878D82A}">
                    <a16:rowId xmlns:a16="http://schemas.microsoft.com/office/drawing/2014/main" val="1075559272"/>
                  </a:ext>
                </a:extLst>
              </a:tr>
              <a:tr h="122660">
                <a:tc>
                  <a:txBody>
                    <a:bodyPr/>
                    <a:lstStyle/>
                    <a:p>
                      <a:pPr algn="l" fontAlgn="t"/>
                      <a:r>
                        <a:rPr lang="en-US" sz="400">
                          <a:effectLst/>
                        </a:rPr>
                        <a:t>Fenhexamid</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126833-17-8</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0.1</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10</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extLst>
                  <a:ext uri="{0D108BD9-81ED-4DB2-BD59-A6C34878D82A}">
                    <a16:rowId xmlns:a16="http://schemas.microsoft.com/office/drawing/2014/main" val="1492600599"/>
                  </a:ext>
                </a:extLst>
              </a:tr>
              <a:tr h="122660">
                <a:tc>
                  <a:txBody>
                    <a:bodyPr/>
                    <a:lstStyle/>
                    <a:p>
                      <a:pPr algn="l" fontAlgn="t"/>
                      <a:r>
                        <a:rPr lang="en-US" sz="400">
                          <a:effectLst/>
                        </a:rPr>
                        <a:t>Fenpyroximate</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111812-58-9</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0.1</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2</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extLst>
                  <a:ext uri="{0D108BD9-81ED-4DB2-BD59-A6C34878D82A}">
                    <a16:rowId xmlns:a16="http://schemas.microsoft.com/office/drawing/2014/main" val="1366530396"/>
                  </a:ext>
                </a:extLst>
              </a:tr>
              <a:tr h="122660">
                <a:tc>
                  <a:txBody>
                    <a:bodyPr/>
                    <a:lstStyle/>
                    <a:p>
                      <a:pPr algn="l" fontAlgn="t"/>
                      <a:r>
                        <a:rPr lang="en-US" sz="400">
                          <a:effectLst/>
                        </a:rPr>
                        <a:t>Flonicamid</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158062-67-0</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0.1</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2</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extLst>
                  <a:ext uri="{0D108BD9-81ED-4DB2-BD59-A6C34878D82A}">
                    <a16:rowId xmlns:a16="http://schemas.microsoft.com/office/drawing/2014/main" val="1194825316"/>
                  </a:ext>
                </a:extLst>
              </a:tr>
              <a:tr h="122660">
                <a:tc>
                  <a:txBody>
                    <a:bodyPr/>
                    <a:lstStyle/>
                    <a:p>
                      <a:pPr algn="l" fontAlgn="t"/>
                      <a:r>
                        <a:rPr lang="en-US" sz="400">
                          <a:effectLst/>
                        </a:rPr>
                        <a:t>Fludioxonil</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131341-86-1</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0.1</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30</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extLst>
                  <a:ext uri="{0D108BD9-81ED-4DB2-BD59-A6C34878D82A}">
                    <a16:rowId xmlns:a16="http://schemas.microsoft.com/office/drawing/2014/main" val="61413690"/>
                  </a:ext>
                </a:extLst>
              </a:tr>
              <a:tr h="122660">
                <a:tc>
                  <a:txBody>
                    <a:bodyPr/>
                    <a:lstStyle/>
                    <a:p>
                      <a:pPr algn="l" fontAlgn="t"/>
                      <a:r>
                        <a:rPr lang="en-US" sz="400">
                          <a:effectLst/>
                        </a:rPr>
                        <a:t>Hexythiazox</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78587-05-0</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0.1</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2</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extLst>
                  <a:ext uri="{0D108BD9-81ED-4DB2-BD59-A6C34878D82A}">
                    <a16:rowId xmlns:a16="http://schemas.microsoft.com/office/drawing/2014/main" val="3037798735"/>
                  </a:ext>
                </a:extLst>
              </a:tr>
              <a:tr h="122660">
                <a:tc>
                  <a:txBody>
                    <a:bodyPr/>
                    <a:lstStyle/>
                    <a:p>
                      <a:pPr algn="l" fontAlgn="t"/>
                      <a:r>
                        <a:rPr lang="en-US" sz="400">
                          <a:effectLst/>
                        </a:rPr>
                        <a:t>Imidacloprid</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138261-41-3</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5</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3</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extLst>
                  <a:ext uri="{0D108BD9-81ED-4DB2-BD59-A6C34878D82A}">
                    <a16:rowId xmlns:a16="http://schemas.microsoft.com/office/drawing/2014/main" val="3446636727"/>
                  </a:ext>
                </a:extLst>
              </a:tr>
              <a:tr h="216331">
                <a:tc>
                  <a:txBody>
                    <a:bodyPr/>
                    <a:lstStyle/>
                    <a:p>
                      <a:pPr algn="l" fontAlgn="t"/>
                      <a:r>
                        <a:rPr lang="en-US" sz="400">
                          <a:effectLst/>
                        </a:rPr>
                        <a:t>Kresoxim-methyl</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143390-89-0</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0.1</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1</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extLst>
                  <a:ext uri="{0D108BD9-81ED-4DB2-BD59-A6C34878D82A}">
                    <a16:rowId xmlns:a16="http://schemas.microsoft.com/office/drawing/2014/main" val="2473954250"/>
                  </a:ext>
                </a:extLst>
              </a:tr>
              <a:tr h="122660">
                <a:tc>
                  <a:txBody>
                    <a:bodyPr/>
                    <a:lstStyle/>
                    <a:p>
                      <a:pPr algn="l" fontAlgn="t"/>
                      <a:r>
                        <a:rPr lang="en-US" sz="400">
                          <a:effectLst/>
                        </a:rPr>
                        <a:t>Malathion</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121-75-5</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0.5</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5</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extLst>
                  <a:ext uri="{0D108BD9-81ED-4DB2-BD59-A6C34878D82A}">
                    <a16:rowId xmlns:a16="http://schemas.microsoft.com/office/drawing/2014/main" val="2489021257"/>
                  </a:ext>
                </a:extLst>
              </a:tr>
              <a:tr h="122660">
                <a:tc>
                  <a:txBody>
                    <a:bodyPr/>
                    <a:lstStyle/>
                    <a:p>
                      <a:pPr algn="l" fontAlgn="t"/>
                      <a:r>
                        <a:rPr lang="en-US" sz="400">
                          <a:effectLst/>
                        </a:rPr>
                        <a:t>Metalaxyl</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57837-19-1</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2</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15</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extLst>
                  <a:ext uri="{0D108BD9-81ED-4DB2-BD59-A6C34878D82A}">
                    <a16:rowId xmlns:a16="http://schemas.microsoft.com/office/drawing/2014/main" val="1890093999"/>
                  </a:ext>
                </a:extLst>
              </a:tr>
              <a:tr h="122660">
                <a:tc>
                  <a:txBody>
                    <a:bodyPr/>
                    <a:lstStyle/>
                    <a:p>
                      <a:pPr algn="l" fontAlgn="t"/>
                      <a:r>
                        <a:rPr lang="en-US" sz="400">
                          <a:effectLst/>
                        </a:rPr>
                        <a:t>Methomyl</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16752-77-5</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1</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0.1</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extLst>
                  <a:ext uri="{0D108BD9-81ED-4DB2-BD59-A6C34878D82A}">
                    <a16:rowId xmlns:a16="http://schemas.microsoft.com/office/drawing/2014/main" val="565940533"/>
                  </a:ext>
                </a:extLst>
              </a:tr>
              <a:tr h="122660">
                <a:tc>
                  <a:txBody>
                    <a:bodyPr/>
                    <a:lstStyle/>
                    <a:p>
                      <a:pPr algn="l" fontAlgn="t"/>
                      <a:r>
                        <a:rPr lang="en-US" sz="400">
                          <a:effectLst/>
                        </a:rPr>
                        <a:t>Myclobutanil</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88671-89-0</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0.1</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9</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extLst>
                  <a:ext uri="{0D108BD9-81ED-4DB2-BD59-A6C34878D82A}">
                    <a16:rowId xmlns:a16="http://schemas.microsoft.com/office/drawing/2014/main" val="762497599"/>
                  </a:ext>
                </a:extLst>
              </a:tr>
              <a:tr h="122660">
                <a:tc>
                  <a:txBody>
                    <a:bodyPr/>
                    <a:lstStyle/>
                    <a:p>
                      <a:pPr algn="l" fontAlgn="t"/>
                      <a:r>
                        <a:rPr lang="en-US" sz="400">
                          <a:effectLst/>
                        </a:rPr>
                        <a:t>Naled</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300-76-5</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0.1</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0.5</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extLst>
                  <a:ext uri="{0D108BD9-81ED-4DB2-BD59-A6C34878D82A}">
                    <a16:rowId xmlns:a16="http://schemas.microsoft.com/office/drawing/2014/main" val="1594197921"/>
                  </a:ext>
                </a:extLst>
              </a:tr>
              <a:tr h="122660">
                <a:tc>
                  <a:txBody>
                    <a:bodyPr/>
                    <a:lstStyle/>
                    <a:p>
                      <a:pPr algn="l" fontAlgn="t"/>
                      <a:r>
                        <a:rPr lang="en-US" sz="400">
                          <a:effectLst/>
                        </a:rPr>
                        <a:t>Oxamyl</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23135-22-0</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0.5</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0.2</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extLst>
                  <a:ext uri="{0D108BD9-81ED-4DB2-BD59-A6C34878D82A}">
                    <a16:rowId xmlns:a16="http://schemas.microsoft.com/office/drawing/2014/main" val="2883785115"/>
                  </a:ext>
                </a:extLst>
              </a:tr>
              <a:tr h="216331">
                <a:tc>
                  <a:txBody>
                    <a:bodyPr/>
                    <a:lstStyle/>
                    <a:p>
                      <a:pPr algn="l" fontAlgn="t"/>
                      <a:r>
                        <a:rPr lang="en-US" sz="400">
                          <a:effectLst/>
                        </a:rPr>
                        <a:t>Pentachloronitrobenzene</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82-68-8</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0.1</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0.2</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extLst>
                  <a:ext uri="{0D108BD9-81ED-4DB2-BD59-A6C34878D82A}">
                    <a16:rowId xmlns:a16="http://schemas.microsoft.com/office/drawing/2014/main" val="362779549"/>
                  </a:ext>
                </a:extLst>
              </a:tr>
              <a:tr h="122660">
                <a:tc>
                  <a:txBody>
                    <a:bodyPr/>
                    <a:lstStyle/>
                    <a:p>
                      <a:pPr algn="l" fontAlgn="t"/>
                      <a:r>
                        <a:rPr lang="en-US" sz="400">
                          <a:effectLst/>
                        </a:rPr>
                        <a:t>Permethrin</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52645-53-1</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0.5</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20</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extLst>
                  <a:ext uri="{0D108BD9-81ED-4DB2-BD59-A6C34878D82A}">
                    <a16:rowId xmlns:a16="http://schemas.microsoft.com/office/drawing/2014/main" val="1190192013"/>
                  </a:ext>
                </a:extLst>
              </a:tr>
              <a:tr h="122660">
                <a:tc>
                  <a:txBody>
                    <a:bodyPr/>
                    <a:lstStyle/>
                    <a:p>
                      <a:pPr algn="l" fontAlgn="t"/>
                      <a:r>
                        <a:rPr lang="en-US" sz="400">
                          <a:effectLst/>
                        </a:rPr>
                        <a:t>Phosmet</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732-11-6</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0.1</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0.2</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extLst>
                  <a:ext uri="{0D108BD9-81ED-4DB2-BD59-A6C34878D82A}">
                    <a16:rowId xmlns:a16="http://schemas.microsoft.com/office/drawing/2014/main" val="2359598489"/>
                  </a:ext>
                </a:extLst>
              </a:tr>
              <a:tr h="216331">
                <a:tc>
                  <a:txBody>
                    <a:bodyPr/>
                    <a:lstStyle/>
                    <a:p>
                      <a:pPr algn="l" fontAlgn="t"/>
                      <a:r>
                        <a:rPr lang="en-US" sz="400">
                          <a:effectLst/>
                        </a:rPr>
                        <a:t>Piperonylbutoxide</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51-03-6</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3</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8</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extLst>
                  <a:ext uri="{0D108BD9-81ED-4DB2-BD59-A6C34878D82A}">
                    <a16:rowId xmlns:a16="http://schemas.microsoft.com/office/drawing/2014/main" val="4127316361"/>
                  </a:ext>
                </a:extLst>
              </a:tr>
              <a:tr h="122660">
                <a:tc>
                  <a:txBody>
                    <a:bodyPr/>
                    <a:lstStyle/>
                    <a:p>
                      <a:pPr algn="l" fontAlgn="t"/>
                      <a:r>
                        <a:rPr lang="en-US" sz="400">
                          <a:effectLst/>
                        </a:rPr>
                        <a:t>Prallethrin</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23031-36-9</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0.1</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0.4</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extLst>
                  <a:ext uri="{0D108BD9-81ED-4DB2-BD59-A6C34878D82A}">
                    <a16:rowId xmlns:a16="http://schemas.microsoft.com/office/drawing/2014/main" val="3050983141"/>
                  </a:ext>
                </a:extLst>
              </a:tr>
              <a:tr h="122660">
                <a:tc>
                  <a:txBody>
                    <a:bodyPr/>
                    <a:lstStyle/>
                    <a:p>
                      <a:pPr algn="l" fontAlgn="t"/>
                      <a:r>
                        <a:rPr lang="en-US" sz="400">
                          <a:effectLst/>
                        </a:rPr>
                        <a:t>Propiconazole</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60207-90-1</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0.1</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20</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extLst>
                  <a:ext uri="{0D108BD9-81ED-4DB2-BD59-A6C34878D82A}">
                    <a16:rowId xmlns:a16="http://schemas.microsoft.com/office/drawing/2014/main" val="2526596277"/>
                  </a:ext>
                </a:extLst>
              </a:tr>
              <a:tr h="122660">
                <a:tc>
                  <a:txBody>
                    <a:bodyPr/>
                    <a:lstStyle/>
                    <a:p>
                      <a:pPr algn="l" fontAlgn="t"/>
                      <a:r>
                        <a:rPr lang="en-US" sz="400">
                          <a:effectLst/>
                        </a:rPr>
                        <a:t>Pyrethrins</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8003-34-7</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0.5</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1</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extLst>
                  <a:ext uri="{0D108BD9-81ED-4DB2-BD59-A6C34878D82A}">
                    <a16:rowId xmlns:a16="http://schemas.microsoft.com/office/drawing/2014/main" val="765455588"/>
                  </a:ext>
                </a:extLst>
              </a:tr>
              <a:tr h="122660">
                <a:tc>
                  <a:txBody>
                    <a:bodyPr/>
                    <a:lstStyle/>
                    <a:p>
                      <a:pPr algn="l" fontAlgn="t"/>
                      <a:r>
                        <a:rPr lang="en-US" sz="400">
                          <a:effectLst/>
                        </a:rPr>
                        <a:t>Pyridaben</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96489-71-3</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0.1</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3</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extLst>
                  <a:ext uri="{0D108BD9-81ED-4DB2-BD59-A6C34878D82A}">
                    <a16:rowId xmlns:a16="http://schemas.microsoft.com/office/drawing/2014/main" val="966021840"/>
                  </a:ext>
                </a:extLst>
              </a:tr>
              <a:tr h="216331">
                <a:tc>
                  <a:txBody>
                    <a:bodyPr/>
                    <a:lstStyle/>
                    <a:p>
                      <a:pPr algn="l" fontAlgn="t"/>
                      <a:r>
                        <a:rPr lang="en-US" sz="400">
                          <a:effectLst/>
                        </a:rPr>
                        <a:t>Spinetoram</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187166-15-0, 187166-40-1</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0.1</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3</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extLst>
                  <a:ext uri="{0D108BD9-81ED-4DB2-BD59-A6C34878D82A}">
                    <a16:rowId xmlns:a16="http://schemas.microsoft.com/office/drawing/2014/main" val="1926380555"/>
                  </a:ext>
                </a:extLst>
              </a:tr>
              <a:tr h="216331">
                <a:tc>
                  <a:txBody>
                    <a:bodyPr/>
                    <a:lstStyle/>
                    <a:p>
                      <a:pPr algn="l" fontAlgn="t"/>
                      <a:r>
                        <a:rPr lang="en-US" sz="400">
                          <a:effectLst/>
                        </a:rPr>
                        <a:t>Spinosad</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131929-60-7, 131929-63-0</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0.1</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3</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extLst>
                  <a:ext uri="{0D108BD9-81ED-4DB2-BD59-A6C34878D82A}">
                    <a16:rowId xmlns:a16="http://schemas.microsoft.com/office/drawing/2014/main" val="901956144"/>
                  </a:ext>
                </a:extLst>
              </a:tr>
              <a:tr h="122660">
                <a:tc>
                  <a:txBody>
                    <a:bodyPr/>
                    <a:lstStyle/>
                    <a:p>
                      <a:pPr algn="l" fontAlgn="t"/>
                      <a:r>
                        <a:rPr lang="en-US" sz="400">
                          <a:effectLst/>
                        </a:rPr>
                        <a:t>Spiromesifen</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283594-90-1</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0.1</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12</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extLst>
                  <a:ext uri="{0D108BD9-81ED-4DB2-BD59-A6C34878D82A}">
                    <a16:rowId xmlns:a16="http://schemas.microsoft.com/office/drawing/2014/main" val="1417089989"/>
                  </a:ext>
                </a:extLst>
              </a:tr>
              <a:tr h="122660">
                <a:tc>
                  <a:txBody>
                    <a:bodyPr/>
                    <a:lstStyle/>
                    <a:p>
                      <a:pPr algn="l" fontAlgn="t"/>
                      <a:r>
                        <a:rPr lang="en-US" sz="400">
                          <a:effectLst/>
                        </a:rPr>
                        <a:t>Spirotetramat</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203313-25-1</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0.1</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13</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extLst>
                  <a:ext uri="{0D108BD9-81ED-4DB2-BD59-A6C34878D82A}">
                    <a16:rowId xmlns:a16="http://schemas.microsoft.com/office/drawing/2014/main" val="342338205"/>
                  </a:ext>
                </a:extLst>
              </a:tr>
              <a:tr h="122660">
                <a:tc>
                  <a:txBody>
                    <a:bodyPr/>
                    <a:lstStyle/>
                    <a:p>
                      <a:pPr algn="l" fontAlgn="t"/>
                      <a:r>
                        <a:rPr lang="en-US" sz="400">
                          <a:effectLst/>
                        </a:rPr>
                        <a:t>Tebuconazole</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107534-96-3</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0.1</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2</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extLst>
                  <a:ext uri="{0D108BD9-81ED-4DB2-BD59-A6C34878D82A}">
                    <a16:rowId xmlns:a16="http://schemas.microsoft.com/office/drawing/2014/main" val="2767870666"/>
                  </a:ext>
                </a:extLst>
              </a:tr>
              <a:tr h="122660">
                <a:tc>
                  <a:txBody>
                    <a:bodyPr/>
                    <a:lstStyle/>
                    <a:p>
                      <a:pPr algn="l" fontAlgn="t"/>
                      <a:r>
                        <a:rPr lang="en-US" sz="400">
                          <a:effectLst/>
                        </a:rPr>
                        <a:t>Thiamethoxam</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153719-23-4</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5</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4.5</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extLst>
                  <a:ext uri="{0D108BD9-81ED-4DB2-BD59-A6C34878D82A}">
                    <a16:rowId xmlns:a16="http://schemas.microsoft.com/office/drawing/2014/main" val="234314961"/>
                  </a:ext>
                </a:extLst>
              </a:tr>
              <a:tr h="122660">
                <a:tc>
                  <a:txBody>
                    <a:bodyPr/>
                    <a:lstStyle/>
                    <a:p>
                      <a:pPr algn="l" fontAlgn="t"/>
                      <a:r>
                        <a:rPr lang="en-US" sz="400">
                          <a:effectLst/>
                        </a:rPr>
                        <a:t>Trifloxystrobin</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141517-21-7</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a:effectLst/>
                        </a:rPr>
                        <a:t>0.1</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tc>
                  <a:txBody>
                    <a:bodyPr/>
                    <a:lstStyle/>
                    <a:p>
                      <a:pPr algn="l" fontAlgn="t"/>
                      <a:r>
                        <a:rPr lang="en-US" sz="400" dirty="0">
                          <a:effectLst/>
                        </a:rPr>
                        <a:t>30</a:t>
                      </a:r>
                    </a:p>
                  </a:txBody>
                  <a:tcPr marL="18865" marR="18865" marT="9433" marB="9433">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EDEDE"/>
                      </a:solidFill>
                      <a:prstDash val="solid"/>
                      <a:round/>
                      <a:headEnd type="none" w="med" len="med"/>
                      <a:tailEnd type="none" w="med" len="med"/>
                    </a:lnT>
                    <a:lnB w="9525" cap="flat" cmpd="sng" algn="ctr">
                      <a:solidFill>
                        <a:srgbClr val="DEDEDE"/>
                      </a:solidFill>
                      <a:prstDash val="solid"/>
                      <a:round/>
                      <a:headEnd type="none" w="med" len="med"/>
                      <a:tailEnd type="none" w="med" len="med"/>
                    </a:lnB>
                    <a:solidFill>
                      <a:srgbClr val="FFFFFF"/>
                    </a:solidFill>
                  </a:tcPr>
                </a:tc>
                <a:extLst>
                  <a:ext uri="{0D108BD9-81ED-4DB2-BD59-A6C34878D82A}">
                    <a16:rowId xmlns:a16="http://schemas.microsoft.com/office/drawing/2014/main" val="2042969529"/>
                  </a:ext>
                </a:extLst>
              </a:tr>
            </a:tbl>
          </a:graphicData>
        </a:graphic>
      </p:graphicFrame>
    </p:spTree>
    <p:extLst>
      <p:ext uri="{BB962C8B-B14F-4D97-AF65-F5344CB8AC3E}">
        <p14:creationId xmlns:p14="http://schemas.microsoft.com/office/powerpoint/2010/main" val="30214724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7826" y="609600"/>
            <a:ext cx="9516785" cy="1046922"/>
          </a:xfrm>
        </p:spPr>
        <p:txBody>
          <a:bodyPr>
            <a:normAutofit/>
          </a:bodyPr>
          <a:lstStyle/>
          <a:p>
            <a:r>
              <a:rPr lang="en-US" dirty="0" smtClean="0"/>
              <a:t>Selling commercial pesticides</a:t>
            </a:r>
            <a:endParaRPr lang="en-US" dirty="0"/>
          </a:p>
        </p:txBody>
      </p:sp>
      <p:sp>
        <p:nvSpPr>
          <p:cNvPr id="3" name="Text Placeholder 2"/>
          <p:cNvSpPr>
            <a:spLocks noGrp="1"/>
          </p:cNvSpPr>
          <p:nvPr>
            <p:ph type="body" idx="1"/>
          </p:nvPr>
        </p:nvSpPr>
        <p:spPr>
          <a:xfrm>
            <a:off x="2138639" y="1762540"/>
            <a:ext cx="8915399" cy="3803373"/>
          </a:xfrm>
        </p:spPr>
        <p:txBody>
          <a:bodyPr/>
          <a:lstStyle/>
          <a:p>
            <a:r>
              <a:rPr lang="en-US" dirty="0" smtClean="0"/>
              <a:t>Only licensed pest control dealers may sell agriculture use pesticides, regardless of the other uses that may appear on the labeling.</a:t>
            </a:r>
          </a:p>
          <a:p>
            <a:r>
              <a:rPr lang="en-US" dirty="0" smtClean="0"/>
              <a:t>Dealers are required to:</a:t>
            </a:r>
          </a:p>
          <a:p>
            <a:pPr marL="285750" indent="-285750">
              <a:buFont typeface="Arial" panose="020B0604020202020204" pitchFamily="34" charset="0"/>
              <a:buChar char="•"/>
            </a:pPr>
            <a:r>
              <a:rPr lang="en-US" dirty="0" smtClean="0"/>
              <a:t>Have a licensed supervisor onsite at each branch location</a:t>
            </a:r>
          </a:p>
          <a:p>
            <a:pPr marL="285750" indent="-285750">
              <a:buFont typeface="Arial" panose="020B0604020202020204" pitchFamily="34" charset="0"/>
              <a:buChar char="•"/>
            </a:pPr>
            <a:r>
              <a:rPr lang="en-US" dirty="0" smtClean="0"/>
              <a:t>Maintain records of purchases, sales, and distribution of pesticides</a:t>
            </a:r>
          </a:p>
          <a:p>
            <a:pPr marL="285750" indent="-285750">
              <a:buFont typeface="Arial" panose="020B0604020202020204" pitchFamily="34" charset="0"/>
              <a:buChar char="•"/>
            </a:pPr>
            <a:r>
              <a:rPr lang="en-US" dirty="0" smtClean="0"/>
              <a:t>Must ensure anyone purchasing an agriculture use pesticide has an OIN</a:t>
            </a:r>
          </a:p>
          <a:p>
            <a:endParaRPr lang="en-US" dirty="0" smtClean="0"/>
          </a:p>
          <a:p>
            <a:r>
              <a:rPr lang="en-US" dirty="0"/>
              <a:t>A</a:t>
            </a:r>
            <a:r>
              <a:rPr lang="en-US" dirty="0" smtClean="0"/>
              <a:t>nyone repackaging pesticides must register with the US EPA to become a pesticide producing establishment.  DPR and our office have been performing outreach to known hydroponic stores to ensure compliance.</a:t>
            </a:r>
            <a:endParaRPr lang="en-US" dirty="0"/>
          </a:p>
        </p:txBody>
      </p:sp>
    </p:spTree>
    <p:extLst>
      <p:ext uri="{BB962C8B-B14F-4D97-AF65-F5344CB8AC3E}">
        <p14:creationId xmlns:p14="http://schemas.microsoft.com/office/powerpoint/2010/main" val="23568642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3528" y="355406"/>
            <a:ext cx="8911687" cy="1280890"/>
          </a:xfrm>
        </p:spPr>
        <p:txBody>
          <a:bodyPr>
            <a:normAutofit/>
          </a:bodyPr>
          <a:lstStyle/>
          <a:p>
            <a:r>
              <a:rPr lang="en-US" sz="4400" dirty="0" smtClean="0"/>
              <a:t>Some misconceptions</a:t>
            </a:r>
            <a:endParaRPr lang="en-US" sz="4400" dirty="0"/>
          </a:p>
        </p:txBody>
      </p:sp>
      <p:sp>
        <p:nvSpPr>
          <p:cNvPr id="3" name="Content Placeholder 2"/>
          <p:cNvSpPr>
            <a:spLocks noGrp="1"/>
          </p:cNvSpPr>
          <p:nvPr>
            <p:ph idx="1"/>
          </p:nvPr>
        </p:nvSpPr>
        <p:spPr>
          <a:xfrm>
            <a:off x="2451652" y="1807778"/>
            <a:ext cx="8057322" cy="4233585"/>
          </a:xfrm>
        </p:spPr>
        <p:txBody>
          <a:bodyPr>
            <a:normAutofit/>
          </a:bodyPr>
          <a:lstStyle/>
          <a:p>
            <a:pPr>
              <a:buFont typeface="Wingdings" panose="05000000000000000000" pitchFamily="2" charset="2"/>
              <a:buChar char="Ø"/>
            </a:pPr>
            <a:r>
              <a:rPr lang="en-US" sz="2000" dirty="0" smtClean="0">
                <a:solidFill>
                  <a:schemeClr val="accent6">
                    <a:lumMod val="75000"/>
                  </a:schemeClr>
                </a:solidFill>
              </a:rPr>
              <a:t>Organic </a:t>
            </a:r>
            <a:r>
              <a:rPr lang="en-US" sz="2000" dirty="0">
                <a:solidFill>
                  <a:schemeClr val="accent6">
                    <a:lumMod val="75000"/>
                  </a:schemeClr>
                </a:solidFill>
              </a:rPr>
              <a:t>does not equal lack of pesticide use.</a:t>
            </a:r>
          </a:p>
          <a:p>
            <a:pPr>
              <a:buFont typeface="Wingdings" panose="05000000000000000000" pitchFamily="2" charset="2"/>
              <a:buChar char="Ø"/>
            </a:pPr>
            <a:r>
              <a:rPr lang="en-US" sz="2000" dirty="0">
                <a:solidFill>
                  <a:schemeClr val="accent6">
                    <a:lumMod val="75000"/>
                  </a:schemeClr>
                </a:solidFill>
              </a:rPr>
              <a:t>“Home use” products available at most garden centers and hardware stores cannot be used in the production of an agricultural commodity.</a:t>
            </a:r>
          </a:p>
          <a:p>
            <a:pPr marL="342900" lvl="1" indent="-342900">
              <a:buFont typeface="Wingdings" panose="05000000000000000000" pitchFamily="2" charset="2"/>
              <a:buChar char="Ø"/>
            </a:pPr>
            <a:r>
              <a:rPr lang="en-US" altLang="en-US" sz="2000" dirty="0" smtClean="0">
                <a:solidFill>
                  <a:schemeClr val="accent6">
                    <a:lumMod val="75000"/>
                  </a:schemeClr>
                </a:solidFill>
              </a:rPr>
              <a:t>Homemade </a:t>
            </a:r>
            <a:r>
              <a:rPr lang="en-US" altLang="en-US" sz="2000" dirty="0">
                <a:solidFill>
                  <a:schemeClr val="accent6">
                    <a:lumMod val="75000"/>
                  </a:schemeClr>
                </a:solidFill>
              </a:rPr>
              <a:t>remedies are still </a:t>
            </a:r>
            <a:r>
              <a:rPr lang="en-US" altLang="en-US" sz="2000" dirty="0" smtClean="0">
                <a:solidFill>
                  <a:schemeClr val="accent6">
                    <a:lumMod val="75000"/>
                  </a:schemeClr>
                </a:solidFill>
              </a:rPr>
              <a:t>pesticides and subject to FIFRA. </a:t>
            </a:r>
          </a:p>
          <a:p>
            <a:pPr marL="0" lvl="1" indent="0">
              <a:buNone/>
            </a:pPr>
            <a:r>
              <a:rPr lang="en-US" altLang="en-US" sz="2000" dirty="0" smtClean="0">
                <a:solidFill>
                  <a:schemeClr val="accent6">
                    <a:lumMod val="75000"/>
                  </a:schemeClr>
                </a:solidFill>
              </a:rPr>
              <a:t>Anything used as a pesticide falls under FIFRA, and needs to have a label to determine correct use.  Common household products like soap or vinegar do not have a pesticide label, so any use of such a product to control pests is an off-label use and a violation.</a:t>
            </a:r>
          </a:p>
        </p:txBody>
      </p:sp>
    </p:spTree>
    <p:extLst>
      <p:ext uri="{BB962C8B-B14F-4D97-AF65-F5344CB8AC3E}">
        <p14:creationId xmlns:p14="http://schemas.microsoft.com/office/powerpoint/2010/main" val="13625183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800" dirty="0" smtClean="0"/>
              <a:t>Pesticide Permits</a:t>
            </a:r>
            <a:endParaRPr lang="en-US" sz="4800" dirty="0"/>
          </a:p>
        </p:txBody>
      </p:sp>
    </p:spTree>
    <p:extLst>
      <p:ext uri="{BB962C8B-B14F-4D97-AF65-F5344CB8AC3E}">
        <p14:creationId xmlns:p14="http://schemas.microsoft.com/office/powerpoint/2010/main" val="24465607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Pesticide Permits	</a:t>
            </a:r>
            <a:br>
              <a:rPr lang="en-US" dirty="0" smtClean="0"/>
            </a:br>
            <a:r>
              <a:rPr lang="en-US" sz="2200" dirty="0">
                <a:solidFill>
                  <a:srgbClr val="FF0000"/>
                </a:solidFill>
              </a:rPr>
              <a:t>Operator Identification Number Obtained 3CCR § 6622</a:t>
            </a:r>
            <a:r>
              <a:rPr lang="en-US" b="1" dirty="0">
                <a:solidFill>
                  <a:srgbClr val="FF0000"/>
                </a:solidFill>
              </a:rPr>
              <a:t/>
            </a:r>
            <a:br>
              <a:rPr lang="en-US" b="1" dirty="0">
                <a:solidFill>
                  <a:srgbClr val="FF0000"/>
                </a:solidFill>
              </a:rPr>
            </a:br>
            <a:endParaRPr lang="en-US" dirty="0"/>
          </a:p>
        </p:txBody>
      </p:sp>
      <p:sp>
        <p:nvSpPr>
          <p:cNvPr id="3" name="Content Placeholder 2"/>
          <p:cNvSpPr>
            <a:spLocks noGrp="1"/>
          </p:cNvSpPr>
          <p:nvPr>
            <p:ph idx="1"/>
          </p:nvPr>
        </p:nvSpPr>
        <p:spPr>
          <a:xfrm>
            <a:off x="2589212" y="2133600"/>
            <a:ext cx="8037359" cy="3777622"/>
          </a:xfrm>
        </p:spPr>
        <p:txBody>
          <a:bodyPr>
            <a:normAutofit/>
          </a:bodyPr>
          <a:lstStyle/>
          <a:p>
            <a:r>
              <a:rPr lang="en-US" dirty="0" smtClean="0"/>
              <a:t>Formally called operator identification number (OIN), commonly referred to a pesticide permits.</a:t>
            </a:r>
          </a:p>
          <a:p>
            <a:r>
              <a:rPr lang="en-US" dirty="0" smtClean="0"/>
              <a:t>Obtained from each County Agriculture Commissioner for the county in which commodity is being grown.</a:t>
            </a:r>
          </a:p>
          <a:p>
            <a:r>
              <a:rPr lang="en-US" dirty="0" smtClean="0"/>
              <a:t>Allows for CEQA equivalency review for sensitive sites such as hospitals, school sites, day care centers, beehives, and endangered species, and to apply permit conditions and limitations.</a:t>
            </a:r>
          </a:p>
          <a:p>
            <a:r>
              <a:rPr lang="en-US" dirty="0" smtClean="0"/>
              <a:t>Allows for the purchase AND use of commercial-grade pesticides.</a:t>
            </a:r>
          </a:p>
          <a:p>
            <a:r>
              <a:rPr lang="en-US" dirty="0" smtClean="0"/>
              <a:t>Expire on December 31 of each year and must be renewed.</a:t>
            </a:r>
          </a:p>
          <a:p>
            <a:r>
              <a:rPr lang="en-US" dirty="0" smtClean="0">
                <a:solidFill>
                  <a:srgbClr val="FF0000"/>
                </a:solidFill>
              </a:rPr>
              <a:t>Must be obtained prior to the purchase and use of a pesticide.</a:t>
            </a:r>
            <a:endParaRPr lang="en-US" dirty="0">
              <a:solidFill>
                <a:srgbClr val="FF0000"/>
              </a:solidFill>
            </a:endParaRPr>
          </a:p>
        </p:txBody>
      </p:sp>
    </p:spTree>
    <p:extLst>
      <p:ext uri="{BB962C8B-B14F-4D97-AF65-F5344CB8AC3E}">
        <p14:creationId xmlns:p14="http://schemas.microsoft.com/office/powerpoint/2010/main" val="29210398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212" y="361351"/>
            <a:ext cx="8911687" cy="1280890"/>
          </a:xfrm>
        </p:spPr>
        <p:txBody>
          <a:bodyPr>
            <a:normAutofit/>
          </a:bodyPr>
          <a:lstStyle/>
          <a:p>
            <a:r>
              <a:rPr lang="en-US" dirty="0" smtClean="0"/>
              <a:t>Pesticide Reporting</a:t>
            </a:r>
            <a:br>
              <a:rPr lang="en-US" dirty="0" smtClean="0"/>
            </a:br>
            <a:r>
              <a:rPr lang="en-US" sz="2000" dirty="0">
                <a:solidFill>
                  <a:srgbClr val="FF0000"/>
                </a:solidFill>
              </a:rPr>
              <a:t>Pesticide Use Records Available / 2 Years 3CCR § 6624</a:t>
            </a:r>
            <a:br>
              <a:rPr lang="en-US" sz="2000" dirty="0">
                <a:solidFill>
                  <a:srgbClr val="FF0000"/>
                </a:solidFill>
              </a:rPr>
            </a:br>
            <a:r>
              <a:rPr lang="en-US" sz="2000" dirty="0">
                <a:solidFill>
                  <a:srgbClr val="FF0000"/>
                </a:solidFill>
              </a:rPr>
              <a:t>Pesticide Use Reports Submitted 3CCR § 6626 /6627</a:t>
            </a:r>
          </a:p>
        </p:txBody>
      </p:sp>
      <p:sp>
        <p:nvSpPr>
          <p:cNvPr id="3" name="Content Placeholder 2"/>
          <p:cNvSpPr>
            <a:spLocks noGrp="1"/>
          </p:cNvSpPr>
          <p:nvPr>
            <p:ph idx="1"/>
          </p:nvPr>
        </p:nvSpPr>
        <p:spPr>
          <a:xfrm>
            <a:off x="2589212" y="1760255"/>
            <a:ext cx="8915400" cy="4413726"/>
          </a:xfrm>
        </p:spPr>
        <p:txBody>
          <a:bodyPr>
            <a:noAutofit/>
          </a:bodyPr>
          <a:lstStyle/>
          <a:p>
            <a:pPr marL="0" indent="0">
              <a:buNone/>
            </a:pPr>
            <a:r>
              <a:rPr lang="en-US" dirty="0" smtClean="0"/>
              <a:t>Pesticide reporting for commercial production is performed on a monthly basis to the county agricultural commissioner.  Reports must include the following:</a:t>
            </a:r>
          </a:p>
          <a:p>
            <a:r>
              <a:rPr lang="en-US" dirty="0" smtClean="0"/>
              <a:t>Date and time of the application(s)</a:t>
            </a:r>
          </a:p>
          <a:p>
            <a:r>
              <a:rPr lang="en-US" dirty="0" smtClean="0"/>
              <a:t>Operator identification number (aka permit number), name and address</a:t>
            </a:r>
          </a:p>
          <a:p>
            <a:r>
              <a:rPr lang="en-US" dirty="0" smtClean="0"/>
              <a:t>Site identification and commodity treated</a:t>
            </a:r>
          </a:p>
          <a:p>
            <a:r>
              <a:rPr lang="en-US" dirty="0" smtClean="0"/>
              <a:t>Acres or units planted and treated</a:t>
            </a:r>
          </a:p>
          <a:p>
            <a:r>
              <a:rPr lang="en-US" dirty="0" smtClean="0"/>
              <a:t>Amount of product applied with it’s name and US EPA registration number, or if an adjuvant, the California registration number.</a:t>
            </a:r>
          </a:p>
          <a:p>
            <a:r>
              <a:rPr lang="en-US" dirty="0" smtClean="0"/>
              <a:t>Reports are due by the 10</a:t>
            </a:r>
            <a:r>
              <a:rPr lang="en-US" baseline="30000" dirty="0" smtClean="0"/>
              <a:t>th</a:t>
            </a:r>
            <a:r>
              <a:rPr lang="en-US" dirty="0" smtClean="0"/>
              <a:t> day of the month following the applications.</a:t>
            </a:r>
          </a:p>
          <a:p>
            <a:r>
              <a:rPr lang="en-US" dirty="0" smtClean="0"/>
              <a:t>Must be kept for 2 years</a:t>
            </a:r>
          </a:p>
          <a:p>
            <a:pPr marL="0" indent="0">
              <a:buNone/>
            </a:pPr>
            <a:endParaRPr lang="en-US" dirty="0" smtClean="0"/>
          </a:p>
          <a:p>
            <a:pPr marL="0" indent="0">
              <a:buNone/>
            </a:pPr>
            <a:r>
              <a:rPr lang="en-US" dirty="0" smtClean="0"/>
              <a:t>Reports can be made via paper or online.</a:t>
            </a:r>
          </a:p>
        </p:txBody>
      </p:sp>
    </p:spTree>
    <p:extLst>
      <p:ext uri="{BB962C8B-B14F-4D97-AF65-F5344CB8AC3E}">
        <p14:creationId xmlns:p14="http://schemas.microsoft.com/office/powerpoint/2010/main" val="35198388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54153" y="405245"/>
            <a:ext cx="8321960" cy="6122006"/>
          </a:xfrm>
          <a:prstGeom prst="rect">
            <a:avLst/>
          </a:prstGeom>
        </p:spPr>
      </p:pic>
    </p:spTree>
    <p:extLst>
      <p:ext uri="{BB962C8B-B14F-4D97-AF65-F5344CB8AC3E}">
        <p14:creationId xmlns:p14="http://schemas.microsoft.com/office/powerpoint/2010/main" val="30548658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800" dirty="0" smtClean="0"/>
              <a:t>Worker Safety</a:t>
            </a:r>
            <a:endParaRPr lang="en-US" sz="4800" dirty="0"/>
          </a:p>
        </p:txBody>
      </p:sp>
    </p:spTree>
    <p:extLst>
      <p:ext uri="{BB962C8B-B14F-4D97-AF65-F5344CB8AC3E}">
        <p14:creationId xmlns:p14="http://schemas.microsoft.com/office/powerpoint/2010/main" val="3819444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1484243"/>
          </a:xfrm>
        </p:spPr>
        <p:txBody>
          <a:bodyPr/>
          <a:lstStyle/>
          <a:p>
            <a:r>
              <a:rPr lang="en-US" dirty="0" smtClean="0"/>
              <a:t>Worker Safety Program</a:t>
            </a:r>
            <a:endParaRPr lang="en-US" dirty="0"/>
          </a:p>
        </p:txBody>
      </p:sp>
      <p:sp>
        <p:nvSpPr>
          <p:cNvPr id="3" name="Text Placeholder 2"/>
          <p:cNvSpPr>
            <a:spLocks noGrp="1"/>
          </p:cNvSpPr>
          <p:nvPr>
            <p:ph type="body" idx="1"/>
          </p:nvPr>
        </p:nvSpPr>
        <p:spPr>
          <a:xfrm>
            <a:off x="2347474" y="2093843"/>
            <a:ext cx="8915399" cy="3816067"/>
          </a:xfrm>
        </p:spPr>
        <p:txBody>
          <a:bodyPr>
            <a:normAutofit/>
          </a:bodyPr>
          <a:lstStyle/>
          <a:p>
            <a:r>
              <a:rPr lang="en-US" sz="2200" dirty="0"/>
              <a:t>Designed to reduce the risk of pesticide poisonings and injuries among pesticide handlers and other agricultural workers.</a:t>
            </a:r>
          </a:p>
          <a:p>
            <a:pPr marL="342900" indent="-342900">
              <a:buFont typeface="Arial" panose="020B0604020202020204" pitchFamily="34" charset="0"/>
              <a:buChar char="•"/>
            </a:pPr>
            <a:r>
              <a:rPr lang="en-US" sz="2200" dirty="0" smtClean="0"/>
              <a:t>Worker </a:t>
            </a:r>
            <a:r>
              <a:rPr lang="en-US" sz="2200" dirty="0"/>
              <a:t>Protection Standard</a:t>
            </a:r>
          </a:p>
          <a:p>
            <a:pPr marL="342900" indent="-342900">
              <a:buFont typeface="Arial" panose="020B0604020202020204" pitchFamily="34" charset="0"/>
              <a:buChar char="•"/>
            </a:pPr>
            <a:r>
              <a:rPr lang="en-US" sz="2200" dirty="0" smtClean="0"/>
              <a:t>Hazard Communication</a:t>
            </a:r>
          </a:p>
          <a:p>
            <a:pPr marL="342900" indent="-342900">
              <a:buFont typeface="Arial" panose="020B0604020202020204" pitchFamily="34" charset="0"/>
              <a:buChar char="•"/>
            </a:pPr>
            <a:r>
              <a:rPr lang="en-US" sz="2200" dirty="0" smtClean="0"/>
              <a:t>Training</a:t>
            </a:r>
          </a:p>
          <a:p>
            <a:pPr marL="342900" indent="-342900">
              <a:buFont typeface="Arial" panose="020B0604020202020204" pitchFamily="34" charset="0"/>
              <a:buChar char="•"/>
            </a:pPr>
            <a:r>
              <a:rPr lang="en-US" sz="2200" dirty="0" smtClean="0"/>
              <a:t>Personal protective equipment (PPE)</a:t>
            </a:r>
          </a:p>
          <a:p>
            <a:pPr marL="342900" indent="-342900">
              <a:buFont typeface="Arial" panose="020B0604020202020204" pitchFamily="34" charset="0"/>
              <a:buChar char="•"/>
            </a:pPr>
            <a:r>
              <a:rPr lang="en-US" sz="2200" dirty="0" smtClean="0"/>
              <a:t>Restricted Entry Intervals (REI)</a:t>
            </a:r>
          </a:p>
          <a:p>
            <a:pPr marL="342900" indent="-342900">
              <a:buFont typeface="Arial" panose="020B0604020202020204" pitchFamily="34" charset="0"/>
              <a:buChar char="•"/>
            </a:pPr>
            <a:r>
              <a:rPr lang="en-US" sz="2200" dirty="0" smtClean="0"/>
              <a:t>Outreach</a:t>
            </a:r>
          </a:p>
        </p:txBody>
      </p:sp>
      <p:pic>
        <p:nvPicPr>
          <p:cNvPr id="4" name="Picture 3"/>
          <p:cNvPicPr>
            <a:picLocks noChangeAspect="1"/>
          </p:cNvPicPr>
          <p:nvPr/>
        </p:nvPicPr>
        <p:blipFill>
          <a:blip r:embed="rId2"/>
          <a:stretch>
            <a:fillRect/>
          </a:stretch>
        </p:blipFill>
        <p:spPr>
          <a:xfrm>
            <a:off x="7840938" y="3296963"/>
            <a:ext cx="3680477" cy="2357601"/>
          </a:xfrm>
          <a:prstGeom prst="rect">
            <a:avLst/>
          </a:prstGeom>
        </p:spPr>
      </p:pic>
    </p:spTree>
    <p:extLst>
      <p:ext uri="{BB962C8B-B14F-4D97-AF65-F5344CB8AC3E}">
        <p14:creationId xmlns:p14="http://schemas.microsoft.com/office/powerpoint/2010/main" val="11996680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Emergency Medical Care Planned 3CCR § 6726/6766</a:t>
            </a:r>
          </a:p>
        </p:txBody>
      </p:sp>
      <p:sp>
        <p:nvSpPr>
          <p:cNvPr id="5" name="Content Placeholder 4"/>
          <p:cNvSpPr>
            <a:spLocks noGrp="1"/>
          </p:cNvSpPr>
          <p:nvPr>
            <p:ph idx="1"/>
          </p:nvPr>
        </p:nvSpPr>
        <p:spPr/>
        <p:txBody>
          <a:bodyPr>
            <a:normAutofit lnSpcReduction="10000"/>
          </a:bodyPr>
          <a:lstStyle/>
          <a:p>
            <a:r>
              <a:rPr lang="en-US" dirty="0"/>
              <a:t>For </a:t>
            </a:r>
            <a:r>
              <a:rPr lang="en-US" dirty="0" smtClean="0"/>
              <a:t>handlers and employees who enter treated fields/greenhouses, </a:t>
            </a:r>
            <a:r>
              <a:rPr lang="en-US" dirty="0"/>
              <a:t>emergency medical care shall be planned for in advance. The employer shall locate and inform handler of the name and location of the facility. The name, address, and phone number shall be posted at the work site or work vehicle if there is no designated work site. </a:t>
            </a:r>
            <a:endParaRPr lang="en-US" dirty="0" smtClean="0"/>
          </a:p>
          <a:p>
            <a:r>
              <a:rPr lang="en-US" dirty="0"/>
              <a:t>The local poison control center’s number, supervisor’s name with no additional information, or displaying “Call 9-1-1 in the case of Emergency”, is not acceptable</a:t>
            </a:r>
            <a:r>
              <a:rPr lang="en-US" dirty="0" smtClean="0"/>
              <a:t>.</a:t>
            </a:r>
          </a:p>
          <a:p>
            <a:r>
              <a:rPr lang="en-US" dirty="0"/>
              <a:t>For commercial </a:t>
            </a:r>
            <a:r>
              <a:rPr lang="en-US" dirty="0" smtClean="0"/>
              <a:t>production </a:t>
            </a:r>
            <a:r>
              <a:rPr lang="en-US" dirty="0"/>
              <a:t>of an agricultural commodity, the employer shall provide to medical personnel treating the employee with the following: </a:t>
            </a:r>
            <a:r>
              <a:rPr lang="en-US" dirty="0" smtClean="0"/>
              <a:t> </a:t>
            </a:r>
            <a:r>
              <a:rPr lang="en-US" dirty="0"/>
              <a:t>Copies the Safety Data Sheet(s), the product name(s), U.S. Environmental Protection Agency registration number(s), and active ingredient(s) for each pesticide product. </a:t>
            </a:r>
          </a:p>
        </p:txBody>
      </p:sp>
    </p:spTree>
    <p:extLst>
      <p:ext uri="{BB962C8B-B14F-4D97-AF65-F5344CB8AC3E}">
        <p14:creationId xmlns:p14="http://schemas.microsoft.com/office/powerpoint/2010/main" val="9630752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the difference between a law, a regulation and an ordinance?</a:t>
            </a:r>
            <a:endParaRPr lang="en-US" dirty="0"/>
          </a:p>
        </p:txBody>
      </p:sp>
      <p:sp>
        <p:nvSpPr>
          <p:cNvPr id="3" name="Content Placeholder 2"/>
          <p:cNvSpPr>
            <a:spLocks noGrp="1"/>
          </p:cNvSpPr>
          <p:nvPr>
            <p:ph idx="1"/>
          </p:nvPr>
        </p:nvSpPr>
        <p:spPr/>
        <p:txBody>
          <a:bodyPr>
            <a:noAutofit/>
          </a:bodyPr>
          <a:lstStyle/>
          <a:p>
            <a:pPr>
              <a:buFont typeface="Wingdings" panose="05000000000000000000" pitchFamily="2" charset="2"/>
              <a:buChar char="Ø"/>
            </a:pPr>
            <a:r>
              <a:rPr lang="en-US" sz="2100" dirty="0">
                <a:solidFill>
                  <a:schemeClr val="accent6">
                    <a:lumMod val="75000"/>
                  </a:schemeClr>
                </a:solidFill>
              </a:rPr>
              <a:t>Laws are </a:t>
            </a:r>
            <a:r>
              <a:rPr lang="en-US" sz="2100" dirty="0" smtClean="0">
                <a:solidFill>
                  <a:schemeClr val="accent6">
                    <a:lumMod val="75000"/>
                  </a:schemeClr>
                </a:solidFill>
              </a:rPr>
              <a:t>introduced and passed by </a:t>
            </a:r>
            <a:r>
              <a:rPr lang="en-US" sz="2100" dirty="0">
                <a:solidFill>
                  <a:schemeClr val="accent6">
                    <a:lumMod val="75000"/>
                  </a:schemeClr>
                </a:solidFill>
              </a:rPr>
              <a:t>legislative bodies.  There are federal laws passed by Congress and state laws passed by our senate.  These are also referred to as codes, </a:t>
            </a:r>
            <a:r>
              <a:rPr lang="en-US" sz="2100" dirty="0" err="1">
                <a:solidFill>
                  <a:schemeClr val="accent6">
                    <a:lumMod val="75000"/>
                  </a:schemeClr>
                </a:solidFill>
              </a:rPr>
              <a:t>ie</a:t>
            </a:r>
            <a:r>
              <a:rPr lang="en-US" sz="2100" dirty="0">
                <a:solidFill>
                  <a:schemeClr val="accent6">
                    <a:lumMod val="75000"/>
                  </a:schemeClr>
                </a:solidFill>
              </a:rPr>
              <a:t> Food and Ag Code (FAC) or Business and Professions Code (B&amp;P)</a:t>
            </a:r>
          </a:p>
          <a:p>
            <a:pPr>
              <a:buFont typeface="Wingdings" panose="05000000000000000000" pitchFamily="2" charset="2"/>
              <a:buChar char="Ø"/>
            </a:pPr>
            <a:r>
              <a:rPr lang="en-US" sz="2100" dirty="0">
                <a:solidFill>
                  <a:schemeClr val="accent6">
                    <a:lumMod val="75000"/>
                  </a:schemeClr>
                </a:solidFill>
              </a:rPr>
              <a:t>Regulations are  promulgated by state agencies to carry out the particulars of laws.  Regulations are the specifics of how laws are enforced.  In California these are known as the California Code of Regulations, or CCR’s</a:t>
            </a:r>
            <a:r>
              <a:rPr lang="en-US" sz="2100" dirty="0" smtClean="0">
                <a:solidFill>
                  <a:schemeClr val="accent6">
                    <a:lumMod val="75000"/>
                  </a:schemeClr>
                </a:solidFill>
              </a:rPr>
              <a:t>.</a:t>
            </a:r>
          </a:p>
          <a:p>
            <a:pPr>
              <a:buFont typeface="Wingdings" panose="05000000000000000000" pitchFamily="2" charset="2"/>
              <a:buChar char="Ø"/>
            </a:pPr>
            <a:r>
              <a:rPr lang="en-US" sz="2100" dirty="0" smtClean="0">
                <a:solidFill>
                  <a:schemeClr val="accent6">
                    <a:lumMod val="75000"/>
                  </a:schemeClr>
                </a:solidFill>
              </a:rPr>
              <a:t>Counties and incorporated cities may promulgate ordinances  which are usually codified in county and city codes, respectively.  </a:t>
            </a:r>
            <a:endParaRPr lang="en-US" sz="2100" dirty="0">
              <a:solidFill>
                <a:schemeClr val="accent6">
                  <a:lumMod val="75000"/>
                </a:schemeClr>
              </a:solidFill>
            </a:endParaRPr>
          </a:p>
        </p:txBody>
      </p:sp>
    </p:spTree>
    <p:extLst>
      <p:ext uri="{BB962C8B-B14F-4D97-AF65-F5344CB8AC3E}">
        <p14:creationId xmlns:p14="http://schemas.microsoft.com/office/powerpoint/2010/main" val="17699862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99711" y="414790"/>
            <a:ext cx="8911687" cy="1280890"/>
          </a:xfrm>
        </p:spPr>
        <p:txBody>
          <a:bodyPr>
            <a:normAutofit/>
          </a:bodyPr>
          <a:lstStyle/>
          <a:p>
            <a:r>
              <a:rPr lang="en-US" sz="4400" dirty="0" smtClean="0"/>
              <a:t>Personal Protective Equipment</a:t>
            </a:r>
            <a:endParaRPr lang="en-US" sz="4400" dirty="0"/>
          </a:p>
        </p:txBody>
      </p:sp>
      <p:pic>
        <p:nvPicPr>
          <p:cNvPr id="2150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4134" r="3705"/>
          <a:stretch/>
        </p:blipFill>
        <p:spPr bwMode="auto">
          <a:xfrm>
            <a:off x="7313597" y="1449658"/>
            <a:ext cx="4475747" cy="47494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4"/>
          <p:cNvSpPr>
            <a:spLocks noGrp="1"/>
          </p:cNvSpPr>
          <p:nvPr>
            <p:ph idx="1"/>
          </p:nvPr>
        </p:nvSpPr>
        <p:spPr>
          <a:xfrm>
            <a:off x="2186610" y="1607419"/>
            <a:ext cx="5565912" cy="4433944"/>
          </a:xfrm>
        </p:spPr>
        <p:txBody>
          <a:bodyPr>
            <a:normAutofit/>
          </a:bodyPr>
          <a:lstStyle/>
          <a:p>
            <a:pPr marL="0" indent="0">
              <a:buNone/>
            </a:pPr>
            <a:r>
              <a:rPr lang="en-US" sz="2200" dirty="0">
                <a:solidFill>
                  <a:schemeClr val="accent6">
                    <a:lumMod val="75000"/>
                  </a:schemeClr>
                </a:solidFill>
              </a:rPr>
              <a:t>The use of pesticides, with few exceptions, requires the applicator wear at least long pants, long sleeves, safety glasses/goggles, chemical resistant gloves, sock and shoes.  </a:t>
            </a:r>
          </a:p>
          <a:p>
            <a:pPr marL="0" indent="0">
              <a:buNone/>
            </a:pPr>
            <a:endParaRPr lang="en-US" sz="2200" dirty="0">
              <a:solidFill>
                <a:schemeClr val="accent6">
                  <a:lumMod val="75000"/>
                </a:schemeClr>
              </a:solidFill>
            </a:endParaRPr>
          </a:p>
          <a:p>
            <a:pPr marL="0" indent="0">
              <a:buNone/>
            </a:pPr>
            <a:r>
              <a:rPr lang="en-US" sz="2200" dirty="0">
                <a:solidFill>
                  <a:schemeClr val="accent6">
                    <a:lumMod val="75000"/>
                  </a:schemeClr>
                </a:solidFill>
              </a:rPr>
              <a:t>Pesticide labels may require additional equipment, such as a respirator or chemical resistant clothing.</a:t>
            </a:r>
          </a:p>
          <a:p>
            <a:pPr marL="0" indent="0">
              <a:buNone/>
            </a:pPr>
            <a:r>
              <a:rPr lang="en-US" sz="2200" dirty="0">
                <a:solidFill>
                  <a:schemeClr val="accent6">
                    <a:lumMod val="75000"/>
                  </a:schemeClr>
                </a:solidFill>
              </a:rPr>
              <a:t>It is the employers responsibility to provide all necessary PPE.</a:t>
            </a:r>
          </a:p>
        </p:txBody>
      </p:sp>
    </p:spTree>
    <p:extLst>
      <p:ext uri="{BB962C8B-B14F-4D97-AF65-F5344CB8AC3E}">
        <p14:creationId xmlns:p14="http://schemas.microsoft.com/office/powerpoint/2010/main" val="15633268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Proper Storage of Personal Protective Equipment 3CCR § 6738(a) </a:t>
            </a:r>
          </a:p>
        </p:txBody>
      </p:sp>
      <p:sp>
        <p:nvSpPr>
          <p:cNvPr id="3" name="Content Placeholder 2"/>
          <p:cNvSpPr>
            <a:spLocks noGrp="1"/>
          </p:cNvSpPr>
          <p:nvPr>
            <p:ph idx="1"/>
          </p:nvPr>
        </p:nvSpPr>
        <p:spPr/>
        <p:txBody>
          <a:bodyPr>
            <a:normAutofit lnSpcReduction="10000"/>
          </a:bodyPr>
          <a:lstStyle/>
          <a:p>
            <a:r>
              <a:rPr lang="en-US" dirty="0"/>
              <a:t>Does the employer provide for the daily inspection and cleaning of all required PPE, and repair or replace any worn, damaged, or heavily contaminated PPE? </a:t>
            </a:r>
            <a:endParaRPr lang="en-US" dirty="0" smtClean="0"/>
          </a:p>
          <a:p>
            <a:r>
              <a:rPr lang="en-US" dirty="0" smtClean="0"/>
              <a:t>Does </a:t>
            </a:r>
            <a:r>
              <a:rPr lang="en-US" dirty="0"/>
              <a:t>the employer wash contaminated PPE separate from other clothing or laundry? </a:t>
            </a:r>
            <a:endParaRPr lang="en-US" dirty="0" smtClean="0"/>
          </a:p>
          <a:p>
            <a:r>
              <a:rPr lang="en-US" dirty="0" smtClean="0"/>
              <a:t>Does </a:t>
            </a:r>
            <a:r>
              <a:rPr lang="en-US" dirty="0"/>
              <a:t>the employer assure that any person or firm assigned or hired to clean or repair potentially contaminated PPE is protected and informed? </a:t>
            </a:r>
            <a:endParaRPr lang="en-US" dirty="0" smtClean="0"/>
          </a:p>
          <a:p>
            <a:r>
              <a:rPr lang="en-US" dirty="0" smtClean="0"/>
              <a:t>PPE </a:t>
            </a:r>
            <a:r>
              <a:rPr lang="en-US" dirty="0"/>
              <a:t>remains the property of the employer and that pesticide handlers are not to take contaminated PPE into their homes. </a:t>
            </a:r>
            <a:endParaRPr lang="en-US" dirty="0" smtClean="0"/>
          </a:p>
          <a:p>
            <a:r>
              <a:rPr lang="en-US" dirty="0" smtClean="0"/>
              <a:t>Employees </a:t>
            </a:r>
            <a:r>
              <a:rPr lang="en-US" dirty="0"/>
              <a:t>who do not report to the employer's headquarters shall remove and store potentially contaminated coveralls in a sealable container outside of their living quarters.</a:t>
            </a:r>
          </a:p>
        </p:txBody>
      </p:sp>
    </p:spTree>
    <p:extLst>
      <p:ext uri="{BB962C8B-B14F-4D97-AF65-F5344CB8AC3E}">
        <p14:creationId xmlns:p14="http://schemas.microsoft.com/office/powerpoint/2010/main" val="6366709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 Area 3CCR § 6732</a:t>
            </a:r>
          </a:p>
        </p:txBody>
      </p:sp>
      <p:sp>
        <p:nvSpPr>
          <p:cNvPr id="3" name="Content Placeholder 2"/>
          <p:cNvSpPr>
            <a:spLocks noGrp="1"/>
          </p:cNvSpPr>
          <p:nvPr>
            <p:ph idx="1"/>
          </p:nvPr>
        </p:nvSpPr>
        <p:spPr/>
        <p:txBody>
          <a:bodyPr/>
          <a:lstStyle/>
          <a:p>
            <a:r>
              <a:rPr lang="en-US" dirty="0" smtClean="0"/>
              <a:t>Employers </a:t>
            </a:r>
            <a:r>
              <a:rPr lang="en-US" dirty="0"/>
              <a:t>of persons who regularly handle any pesticides in commercial or research production of an agricultural plant commodity. </a:t>
            </a:r>
            <a:endParaRPr lang="en-US" dirty="0" smtClean="0"/>
          </a:p>
          <a:p>
            <a:r>
              <a:rPr lang="en-US" dirty="0" smtClean="0"/>
              <a:t>Employers </a:t>
            </a:r>
            <a:r>
              <a:rPr lang="en-US" dirty="0"/>
              <a:t>of any persons who regularly handle pesticides with “DANGER” or “WARNING” on the labeling in any setting</a:t>
            </a:r>
            <a:r>
              <a:rPr lang="en-US" dirty="0" smtClean="0"/>
              <a:t>.</a:t>
            </a:r>
          </a:p>
          <a:p>
            <a:endParaRPr lang="en-US" dirty="0"/>
          </a:p>
          <a:p>
            <a:r>
              <a:rPr lang="en-US" dirty="0" smtClean="0"/>
              <a:t>Sufficient </a:t>
            </a:r>
            <a:r>
              <a:rPr lang="en-US" dirty="0"/>
              <a:t>water, soap and single use towels for routine washing and for emergency eye flushing and washing of the entire body. </a:t>
            </a:r>
            <a:endParaRPr lang="en-US" dirty="0" smtClean="0"/>
          </a:p>
          <a:p>
            <a:r>
              <a:rPr lang="en-US" dirty="0" smtClean="0"/>
              <a:t>Not </a:t>
            </a:r>
            <a:r>
              <a:rPr lang="en-US" dirty="0"/>
              <a:t>meeting the requirements are, hand sanitizing gels and liquids or wet </a:t>
            </a:r>
            <a:r>
              <a:rPr lang="en-US" dirty="0" err="1"/>
              <a:t>towelettes</a:t>
            </a:r>
            <a:r>
              <a:rPr lang="en-US" dirty="0"/>
              <a:t>.</a:t>
            </a:r>
          </a:p>
        </p:txBody>
      </p:sp>
    </p:spTree>
    <p:extLst>
      <p:ext uri="{BB962C8B-B14F-4D97-AF65-F5344CB8AC3E}">
        <p14:creationId xmlns:p14="http://schemas.microsoft.com/office/powerpoint/2010/main" val="1739773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800" dirty="0" smtClean="0"/>
              <a:t>Hazard Communication</a:t>
            </a:r>
            <a:endParaRPr lang="en-US" sz="4800" dirty="0"/>
          </a:p>
        </p:txBody>
      </p:sp>
    </p:spTree>
    <p:extLst>
      <p:ext uri="{BB962C8B-B14F-4D97-AF65-F5344CB8AC3E}">
        <p14:creationId xmlns:p14="http://schemas.microsoft.com/office/powerpoint/2010/main" val="2794902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1484243"/>
          </a:xfrm>
        </p:spPr>
        <p:txBody>
          <a:bodyPr/>
          <a:lstStyle/>
          <a:p>
            <a:r>
              <a:rPr lang="en-US" dirty="0" smtClean="0"/>
              <a:t>Hazard Communication</a:t>
            </a:r>
            <a:endParaRPr lang="en-US" dirty="0"/>
          </a:p>
        </p:txBody>
      </p:sp>
      <p:sp>
        <p:nvSpPr>
          <p:cNvPr id="3" name="Text Placeholder 2"/>
          <p:cNvSpPr>
            <a:spLocks noGrp="1"/>
          </p:cNvSpPr>
          <p:nvPr>
            <p:ph type="body" idx="1"/>
          </p:nvPr>
        </p:nvSpPr>
        <p:spPr>
          <a:xfrm>
            <a:off x="2589212" y="2093843"/>
            <a:ext cx="8915399" cy="4306957"/>
          </a:xfrm>
        </p:spPr>
        <p:txBody>
          <a:bodyPr>
            <a:normAutofit fontScale="92500" lnSpcReduction="20000"/>
          </a:bodyPr>
          <a:lstStyle/>
          <a:p>
            <a:r>
              <a:rPr lang="en-US" sz="2200" dirty="0" smtClean="0"/>
              <a:t>Employers must provide and maintain a written hazard communication program for their employees and provide unimpeded access to pesticide use records and Safety Data Sheets (SDS).</a:t>
            </a:r>
            <a:endParaRPr lang="en-US" sz="2200" dirty="0"/>
          </a:p>
          <a:p>
            <a:pPr marL="342900" indent="-342900">
              <a:buFont typeface="Arial" panose="020B0604020202020204" pitchFamily="34" charset="0"/>
              <a:buChar char="•"/>
            </a:pPr>
            <a:r>
              <a:rPr lang="en-US" sz="2200" dirty="0" smtClean="0"/>
              <a:t>Requires notification before and after a chemical is used; re-notify if date changes.</a:t>
            </a:r>
          </a:p>
          <a:p>
            <a:pPr marL="342900" indent="-342900">
              <a:buFont typeface="Arial" panose="020B0604020202020204" pitchFamily="34" charset="0"/>
              <a:buChar char="•"/>
            </a:pPr>
            <a:r>
              <a:rPr lang="en-US" sz="2200" dirty="0" smtClean="0"/>
              <a:t>Requires growers/applicators to ensure prior notification for any employees who walk within ¼-mile of a field to be treated under their control.</a:t>
            </a:r>
          </a:p>
          <a:p>
            <a:pPr marL="342900" indent="-342900">
              <a:buFont typeface="Arial" panose="020B0604020202020204" pitchFamily="34" charset="0"/>
              <a:buChar char="•"/>
            </a:pPr>
            <a:r>
              <a:rPr lang="en-US" sz="2200" dirty="0" smtClean="0"/>
              <a:t>Requiring growers to notify employees who they know will likely enter a field to be treated, before and after the application.</a:t>
            </a:r>
          </a:p>
          <a:p>
            <a:pPr marL="342900" indent="-342900">
              <a:buFont typeface="Arial" panose="020B0604020202020204" pitchFamily="34" charset="0"/>
              <a:buChar char="•"/>
            </a:pPr>
            <a:r>
              <a:rPr lang="en-US" sz="2200" dirty="0" smtClean="0"/>
              <a:t>Require growers and labor contractors to provide uncomplicated directions to where employees can find information about the pesticides used where they work, must be posted at a central location.</a:t>
            </a:r>
          </a:p>
        </p:txBody>
      </p:sp>
    </p:spTree>
    <p:extLst>
      <p:ext uri="{BB962C8B-B14F-4D97-AF65-F5344CB8AC3E}">
        <p14:creationId xmlns:p14="http://schemas.microsoft.com/office/powerpoint/2010/main" val="22954032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1484243"/>
          </a:xfrm>
        </p:spPr>
        <p:txBody>
          <a:bodyPr/>
          <a:lstStyle/>
          <a:p>
            <a:r>
              <a:rPr lang="en-US" dirty="0" smtClean="0"/>
              <a:t>Hazard Communication</a:t>
            </a:r>
            <a:endParaRPr lang="en-US" dirty="0"/>
          </a:p>
        </p:txBody>
      </p:sp>
      <p:sp>
        <p:nvSpPr>
          <p:cNvPr id="3" name="Text Placeholder 2"/>
          <p:cNvSpPr>
            <a:spLocks noGrp="1"/>
          </p:cNvSpPr>
          <p:nvPr>
            <p:ph type="body" idx="1"/>
          </p:nvPr>
        </p:nvSpPr>
        <p:spPr>
          <a:xfrm>
            <a:off x="2589212" y="2093843"/>
            <a:ext cx="8915399" cy="4306957"/>
          </a:xfrm>
        </p:spPr>
        <p:txBody>
          <a:bodyPr>
            <a:normAutofit fontScale="77500" lnSpcReduction="20000"/>
          </a:bodyPr>
          <a:lstStyle/>
          <a:p>
            <a:r>
              <a:rPr lang="en-US" sz="2400" dirty="0"/>
              <a:t>Examine the employer’s display of a completed Pesticide Safety Information Series (PSIS) leaflet A-8 or N-8 at the central location of the workplace. Is it complete? Do employees have unimpeded access to the document? </a:t>
            </a:r>
            <a:endParaRPr lang="en-US" sz="2400" dirty="0" smtClean="0"/>
          </a:p>
          <a:p>
            <a:r>
              <a:rPr lang="en-US" sz="2400" dirty="0" smtClean="0"/>
              <a:t>Verify </a:t>
            </a:r>
            <a:r>
              <a:rPr lang="en-US" sz="2400" dirty="0"/>
              <a:t>that the employer is also maintaining, at a central location, the following documents: </a:t>
            </a:r>
            <a:endParaRPr lang="en-US" sz="2400" dirty="0" smtClean="0"/>
          </a:p>
          <a:p>
            <a:r>
              <a:rPr lang="en-US" sz="2400" dirty="0" smtClean="0"/>
              <a:t>• </a:t>
            </a:r>
            <a:r>
              <a:rPr lang="en-US" sz="2400" dirty="0"/>
              <a:t>Pesticide use records for pesticides handled by employees. </a:t>
            </a:r>
            <a:endParaRPr lang="en-US" sz="2400" dirty="0" smtClean="0"/>
          </a:p>
          <a:p>
            <a:r>
              <a:rPr lang="en-US" sz="2400" dirty="0" smtClean="0"/>
              <a:t>• </a:t>
            </a:r>
            <a:r>
              <a:rPr lang="en-US" sz="2400" dirty="0"/>
              <a:t>Copies of PSIS leaflets applicable to the pesticides and handling activities listed in the pesticide use records. </a:t>
            </a:r>
            <a:endParaRPr lang="en-US" sz="2400" dirty="0" smtClean="0"/>
          </a:p>
          <a:p>
            <a:r>
              <a:rPr lang="en-US" sz="2400" dirty="0" smtClean="0"/>
              <a:t>• </a:t>
            </a:r>
            <a:r>
              <a:rPr lang="en-US" sz="2400" dirty="0"/>
              <a:t>The A-8 posted at all permanent decontamination facilities and decontamination facilities servicing 11 or more handlers. </a:t>
            </a:r>
            <a:endParaRPr lang="en-US" sz="2400" dirty="0" smtClean="0"/>
          </a:p>
          <a:p>
            <a:r>
              <a:rPr lang="en-US" sz="2400" dirty="0" smtClean="0"/>
              <a:t>• </a:t>
            </a:r>
            <a:r>
              <a:rPr lang="en-US" sz="2400" dirty="0"/>
              <a:t>Changes in name, address, or telephone number of the facility providing emergency medical on the A-8 must be updated within 24 hours. </a:t>
            </a:r>
            <a:endParaRPr lang="en-US" sz="2400" dirty="0" smtClean="0"/>
          </a:p>
          <a:p>
            <a:r>
              <a:rPr lang="en-US" sz="2400" dirty="0" smtClean="0"/>
              <a:t>• </a:t>
            </a:r>
            <a:r>
              <a:rPr lang="en-US" sz="2400" dirty="0"/>
              <a:t>Safety Data Sheet (SDS) for each pesticide handled by employees.</a:t>
            </a:r>
            <a:endParaRPr lang="en-US" sz="2200" dirty="0" smtClean="0"/>
          </a:p>
        </p:txBody>
      </p:sp>
    </p:spTree>
    <p:extLst>
      <p:ext uri="{BB962C8B-B14F-4D97-AF65-F5344CB8AC3E}">
        <p14:creationId xmlns:p14="http://schemas.microsoft.com/office/powerpoint/2010/main" val="41105050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Application Specific Information Display for Handlers 3CCR § 6723.1</a:t>
            </a:r>
          </a:p>
        </p:txBody>
      </p:sp>
      <p:sp>
        <p:nvSpPr>
          <p:cNvPr id="5" name="Content Placeholder 4"/>
          <p:cNvSpPr>
            <a:spLocks noGrp="1"/>
          </p:cNvSpPr>
          <p:nvPr>
            <p:ph idx="1"/>
          </p:nvPr>
        </p:nvSpPr>
        <p:spPr/>
        <p:txBody>
          <a:bodyPr>
            <a:normAutofit fontScale="92500" lnSpcReduction="20000"/>
          </a:bodyPr>
          <a:lstStyle/>
          <a:p>
            <a:pPr marL="0" indent="0">
              <a:buNone/>
            </a:pPr>
            <a:r>
              <a:rPr lang="en-US" dirty="0"/>
              <a:t>The operator of property used for the commercial or research production of an agricultural commodity when handler employees will be working within ¼ mile of </a:t>
            </a:r>
            <a:r>
              <a:rPr lang="en-US" dirty="0" smtClean="0"/>
              <a:t>any </a:t>
            </a:r>
            <a:r>
              <a:rPr lang="en-US" dirty="0"/>
              <a:t>treated field</a:t>
            </a:r>
            <a:r>
              <a:rPr lang="en-US" dirty="0" smtClean="0"/>
              <a:t>.</a:t>
            </a:r>
          </a:p>
          <a:p>
            <a:pPr marL="0" indent="0">
              <a:buNone/>
            </a:pPr>
            <a:r>
              <a:rPr lang="en-US" dirty="0"/>
              <a:t>Information shall remain up for the length of the restricted entry interval, plus 30 days if employees are on the establishment. The employer must display the following at a central location: </a:t>
            </a:r>
            <a:endParaRPr lang="en-US" dirty="0" smtClean="0"/>
          </a:p>
          <a:p>
            <a:pPr marL="0" indent="0">
              <a:buNone/>
            </a:pPr>
            <a:r>
              <a:rPr lang="en-US" dirty="0" smtClean="0"/>
              <a:t>Crop </a:t>
            </a:r>
            <a:r>
              <a:rPr lang="en-US" dirty="0"/>
              <a:t>or site treated and identification of the treated area. </a:t>
            </a:r>
            <a:endParaRPr lang="en-US" dirty="0" smtClean="0"/>
          </a:p>
          <a:p>
            <a:pPr marL="0" indent="0">
              <a:buNone/>
            </a:pPr>
            <a:r>
              <a:rPr lang="en-US" dirty="0" smtClean="0"/>
              <a:t>• Date(s</a:t>
            </a:r>
            <a:r>
              <a:rPr lang="en-US" dirty="0"/>
              <a:t>) and time(s) the application started and ended. </a:t>
            </a:r>
            <a:endParaRPr lang="en-US" dirty="0" smtClean="0"/>
          </a:p>
          <a:p>
            <a:pPr marL="0" indent="0">
              <a:buNone/>
            </a:pPr>
            <a:r>
              <a:rPr lang="en-US" dirty="0" smtClean="0"/>
              <a:t>• </a:t>
            </a:r>
            <a:r>
              <a:rPr lang="en-US" dirty="0"/>
              <a:t>Restricted entry interval. </a:t>
            </a:r>
            <a:endParaRPr lang="en-US" dirty="0" smtClean="0"/>
          </a:p>
          <a:p>
            <a:pPr marL="0" indent="0">
              <a:buNone/>
            </a:pPr>
            <a:r>
              <a:rPr lang="en-US" dirty="0" smtClean="0"/>
              <a:t>• </a:t>
            </a:r>
            <a:r>
              <a:rPr lang="en-US" dirty="0"/>
              <a:t>Product name, U.S. EPA registration number and active ingredients. </a:t>
            </a:r>
            <a:endParaRPr lang="en-US" dirty="0" smtClean="0"/>
          </a:p>
          <a:p>
            <a:pPr marL="0" indent="0">
              <a:buNone/>
            </a:pPr>
            <a:r>
              <a:rPr lang="en-US" dirty="0" smtClean="0"/>
              <a:t>• </a:t>
            </a:r>
            <a:r>
              <a:rPr lang="en-US" dirty="0"/>
              <a:t>Safety Data Sheet of the pesticide(s) applied. </a:t>
            </a:r>
            <a:endParaRPr lang="en-US" dirty="0" smtClean="0"/>
          </a:p>
          <a:p>
            <a:pPr marL="0" indent="0">
              <a:buNone/>
            </a:pPr>
            <a:r>
              <a:rPr lang="en-US" dirty="0" smtClean="0"/>
              <a:t>• </a:t>
            </a:r>
            <a:r>
              <a:rPr lang="en-US" dirty="0"/>
              <a:t>The ASI must be retained for two years </a:t>
            </a:r>
          </a:p>
        </p:txBody>
      </p:sp>
    </p:spTree>
    <p:extLst>
      <p:ext uri="{BB962C8B-B14F-4D97-AF65-F5344CB8AC3E}">
        <p14:creationId xmlns:p14="http://schemas.microsoft.com/office/powerpoint/2010/main" val="19132358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Hazard Communication for Fieldworkers 3CCR § 6761</a:t>
            </a:r>
            <a:endParaRPr lang="en-US" dirty="0"/>
          </a:p>
        </p:txBody>
      </p:sp>
      <p:sp>
        <p:nvSpPr>
          <p:cNvPr id="5" name="Content Placeholder 4"/>
          <p:cNvSpPr>
            <a:spLocks noGrp="1"/>
          </p:cNvSpPr>
          <p:nvPr>
            <p:ph idx="1"/>
          </p:nvPr>
        </p:nvSpPr>
        <p:spPr/>
        <p:txBody>
          <a:bodyPr>
            <a:normAutofit/>
          </a:bodyPr>
          <a:lstStyle/>
          <a:p>
            <a:pPr marL="0" indent="0">
              <a:buNone/>
            </a:pPr>
            <a:r>
              <a:rPr lang="en-US" dirty="0"/>
              <a:t>The employer shall have a completed PSIS A-9 displayed at the following locations: </a:t>
            </a:r>
            <a:endParaRPr lang="en-US" dirty="0" smtClean="0"/>
          </a:p>
          <a:p>
            <a:pPr marL="0" indent="0">
              <a:buNone/>
            </a:pPr>
            <a:r>
              <a:rPr lang="en-US" dirty="0" smtClean="0"/>
              <a:t>• </a:t>
            </a:r>
            <a:r>
              <a:rPr lang="en-US" dirty="0"/>
              <a:t>At the worksite (If employees begin their workday at a central location, the PSIS A-9 may be displayed at that location instead of at the work site). </a:t>
            </a:r>
            <a:endParaRPr lang="en-US" dirty="0" smtClean="0"/>
          </a:p>
          <a:p>
            <a:pPr marL="0" indent="0">
              <a:buNone/>
            </a:pPr>
            <a:r>
              <a:rPr lang="en-US" dirty="0" smtClean="0"/>
              <a:t>• </a:t>
            </a:r>
            <a:r>
              <a:rPr lang="en-US" dirty="0"/>
              <a:t>All permanent decontamination facilities. </a:t>
            </a:r>
            <a:endParaRPr lang="en-US" dirty="0" smtClean="0"/>
          </a:p>
          <a:p>
            <a:pPr marL="0" indent="0">
              <a:buNone/>
            </a:pPr>
            <a:r>
              <a:rPr lang="en-US" dirty="0" smtClean="0"/>
              <a:t>• </a:t>
            </a:r>
            <a:r>
              <a:rPr lang="en-US" dirty="0"/>
              <a:t>Decontamination facilities servicing 11 or more fieldworkers. </a:t>
            </a:r>
            <a:endParaRPr lang="en-US" dirty="0" smtClean="0"/>
          </a:p>
          <a:p>
            <a:pPr marL="0" indent="0">
              <a:buNone/>
            </a:pPr>
            <a:r>
              <a:rPr lang="en-US" dirty="0" smtClean="0"/>
              <a:t>Any </a:t>
            </a:r>
            <a:r>
              <a:rPr lang="en-US" dirty="0"/>
              <a:t>changes to the name, address, or phone number to the medical facility providing care must be updated on the A-9 within 24 hours. </a:t>
            </a:r>
          </a:p>
        </p:txBody>
      </p:sp>
    </p:spTree>
    <p:extLst>
      <p:ext uri="{BB962C8B-B14F-4D97-AF65-F5344CB8AC3E}">
        <p14:creationId xmlns:p14="http://schemas.microsoft.com/office/powerpoint/2010/main" val="27092218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Application Specific Information for Fieldworkers 3CCR § 6761.1</a:t>
            </a:r>
          </a:p>
        </p:txBody>
      </p:sp>
      <p:sp>
        <p:nvSpPr>
          <p:cNvPr id="5" name="Content Placeholder 4"/>
          <p:cNvSpPr>
            <a:spLocks noGrp="1"/>
          </p:cNvSpPr>
          <p:nvPr>
            <p:ph idx="1"/>
          </p:nvPr>
        </p:nvSpPr>
        <p:spPr/>
        <p:txBody>
          <a:bodyPr>
            <a:normAutofit/>
          </a:bodyPr>
          <a:lstStyle/>
          <a:p>
            <a:pPr marL="0" indent="0">
              <a:buNone/>
            </a:pPr>
            <a:r>
              <a:rPr lang="en-US" dirty="0"/>
              <a:t>• The operator of the property used for the commercial or research production of an agricultural commodity when fieldworkers will be working within ¼ mile of any treated field must provide an application specific information display (ASID). The ASID must remain displayed while there are treated fields and fieldworkers on the property. </a:t>
            </a:r>
            <a:endParaRPr lang="en-US" dirty="0" smtClean="0"/>
          </a:p>
          <a:p>
            <a:pPr marL="0" indent="0">
              <a:buNone/>
            </a:pPr>
            <a:r>
              <a:rPr lang="en-US" dirty="0" smtClean="0"/>
              <a:t>• </a:t>
            </a:r>
            <a:r>
              <a:rPr lang="en-US" dirty="0"/>
              <a:t>The employer of fieldworkers in a treated field must provide a description of the location of the ASID at the worksite (in conjunction with the PSIS A-9) or at a central location where all field workers gather before entering a field.</a:t>
            </a:r>
          </a:p>
        </p:txBody>
      </p:sp>
    </p:spTree>
    <p:extLst>
      <p:ext uri="{BB962C8B-B14F-4D97-AF65-F5344CB8AC3E}">
        <p14:creationId xmlns:p14="http://schemas.microsoft.com/office/powerpoint/2010/main" val="155909536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Application Specific Information for Fieldworkers 3CCR § </a:t>
            </a:r>
            <a:r>
              <a:rPr lang="en-US" dirty="0" smtClean="0"/>
              <a:t>6761.1, </a:t>
            </a:r>
            <a:r>
              <a:rPr lang="en-US" dirty="0" err="1" smtClean="0"/>
              <a:t>con’t</a:t>
            </a:r>
            <a:endParaRPr lang="en-US" dirty="0"/>
          </a:p>
        </p:txBody>
      </p:sp>
      <p:sp>
        <p:nvSpPr>
          <p:cNvPr id="5" name="Content Placeholder 4"/>
          <p:cNvSpPr>
            <a:spLocks noGrp="1"/>
          </p:cNvSpPr>
          <p:nvPr>
            <p:ph idx="1"/>
          </p:nvPr>
        </p:nvSpPr>
        <p:spPr/>
        <p:txBody>
          <a:bodyPr>
            <a:normAutofit fontScale="92500" lnSpcReduction="10000"/>
          </a:bodyPr>
          <a:lstStyle/>
          <a:p>
            <a:pPr marL="0" indent="0">
              <a:buNone/>
            </a:pPr>
            <a:r>
              <a:rPr lang="en-US" dirty="0"/>
              <a:t>Displayed – The information should be available to fieldworkers to review with unimpeded access. It can be posted, in a binder, in a file cabinet or available in another manner. The information is not displayed if workers must ask someone to see it. See 3CCR § 6000. </a:t>
            </a:r>
            <a:endParaRPr lang="en-US" dirty="0" smtClean="0"/>
          </a:p>
          <a:p>
            <a:pPr marL="0" indent="0">
              <a:buNone/>
            </a:pPr>
            <a:r>
              <a:rPr lang="en-US" dirty="0" smtClean="0"/>
              <a:t>Complete </a:t>
            </a:r>
            <a:r>
              <a:rPr lang="en-US" dirty="0"/>
              <a:t>– The display must contain: • Crop or site treated and identification of the treated field. • Date(s) and time(s) the application started and ended. • Restricted entry interval. • Product name(s), U.S. EPA registration number, and active ingredient. • Copy of the SDS(s) for the pesticide(s) applied. • Spray adjuvant product name(s) and the CA registration number(s) if applicable. • The required information must be retained for two years. </a:t>
            </a:r>
            <a:endParaRPr lang="en-US" dirty="0" smtClean="0"/>
          </a:p>
          <a:p>
            <a:pPr marL="0" indent="0">
              <a:buNone/>
            </a:pPr>
            <a:r>
              <a:rPr lang="en-US" dirty="0" smtClean="0"/>
              <a:t>Timely </a:t>
            </a:r>
            <a:r>
              <a:rPr lang="en-US" dirty="0"/>
              <a:t>– The information must be displayed at a central location while fieldworkers are employed to work in treated fields on the operator’s property until the area is no longer a treated field or no fieldworkers will be working on the operator’s property</a:t>
            </a:r>
          </a:p>
        </p:txBody>
      </p:sp>
    </p:spTree>
    <p:extLst>
      <p:ext uri="{BB962C8B-B14F-4D97-AF65-F5344CB8AC3E}">
        <p14:creationId xmlns:p14="http://schemas.microsoft.com/office/powerpoint/2010/main" val="30563258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301314" y="1218507"/>
            <a:ext cx="3715350" cy="1392491"/>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1600" dirty="0" smtClean="0"/>
              <a:t>The federal government (US EPA) sets minimum pesticide use standards and delegates pesticide enforcement regulatory authority to the states.</a:t>
            </a:r>
            <a:endParaRPr lang="en-US" sz="1600" dirty="0"/>
          </a:p>
        </p:txBody>
      </p:sp>
      <p:sp>
        <p:nvSpPr>
          <p:cNvPr id="6" name="Down Arrow 5"/>
          <p:cNvSpPr/>
          <p:nvPr/>
        </p:nvSpPr>
        <p:spPr>
          <a:xfrm>
            <a:off x="3315181" y="2819622"/>
            <a:ext cx="760396" cy="9272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2571551" y="4041428"/>
            <a:ext cx="2756195" cy="251532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1600" dirty="0" smtClean="0"/>
              <a:t>California’s pesticide laws and regulations are typically more rigorous, with the goal to protect people and the environment from harm caused by unsafe pesticide use.</a:t>
            </a:r>
            <a:endParaRPr lang="en-US" sz="1600" dirty="0"/>
          </a:p>
        </p:txBody>
      </p:sp>
      <p:sp>
        <p:nvSpPr>
          <p:cNvPr id="9" name="Down Arrow 8"/>
          <p:cNvSpPr/>
          <p:nvPr/>
        </p:nvSpPr>
        <p:spPr>
          <a:xfrm rot="14331276">
            <a:off x="6072503" y="3035955"/>
            <a:ext cx="813952" cy="8662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7513627" y="1417320"/>
            <a:ext cx="2772075" cy="21214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t>This work is performed in cooperation by the Department of Pesticide Regulation (DPR) and the County Agricultural Commissioners (CAC’s) of California.</a:t>
            </a:r>
            <a:endParaRPr lang="en-US" sz="1600" dirty="0"/>
          </a:p>
        </p:txBody>
      </p:sp>
      <p:sp>
        <p:nvSpPr>
          <p:cNvPr id="11" name="Rounded Rectangle 10"/>
          <p:cNvSpPr/>
          <p:nvPr/>
        </p:nvSpPr>
        <p:spPr>
          <a:xfrm>
            <a:off x="6841731" y="5153149"/>
            <a:ext cx="4115866" cy="1215776"/>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1600" dirty="0" smtClean="0"/>
              <a:t>Licensed agricultural biologists working for CAC’s issue site-specific permits, and conduct safety inspections and investigations.</a:t>
            </a:r>
            <a:endParaRPr lang="en-US" sz="1600" dirty="0"/>
          </a:p>
        </p:txBody>
      </p:sp>
      <p:sp>
        <p:nvSpPr>
          <p:cNvPr id="12" name="Down Arrow 11"/>
          <p:cNvSpPr/>
          <p:nvPr/>
        </p:nvSpPr>
        <p:spPr>
          <a:xfrm>
            <a:off x="8104697" y="3882295"/>
            <a:ext cx="760396" cy="9272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a:xfrm>
            <a:off x="1673193" y="301058"/>
            <a:ext cx="7092251" cy="1320800"/>
          </a:xfrm>
        </p:spPr>
        <p:txBody>
          <a:bodyPr/>
          <a:lstStyle/>
          <a:p>
            <a:r>
              <a:rPr lang="en-US" dirty="0" smtClean="0"/>
              <a:t>Why is this important?</a:t>
            </a:r>
            <a:endParaRPr lang="en-US" dirty="0"/>
          </a:p>
        </p:txBody>
      </p:sp>
    </p:spTree>
    <p:extLst>
      <p:ext uri="{BB962C8B-B14F-4D97-AF65-F5344CB8AC3E}">
        <p14:creationId xmlns:p14="http://schemas.microsoft.com/office/powerpoint/2010/main" val="2934198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2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25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150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200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25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150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2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200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25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150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11" grpId="0" animBg="1"/>
      <p:bldP spid="1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Training</a:t>
            </a:r>
            <a:endParaRPr lang="en-US" sz="4800" dirty="0"/>
          </a:p>
        </p:txBody>
      </p:sp>
    </p:spTree>
    <p:extLst>
      <p:ext uri="{BB962C8B-B14F-4D97-AF65-F5344CB8AC3E}">
        <p14:creationId xmlns:p14="http://schemas.microsoft.com/office/powerpoint/2010/main" val="98634616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Handlers and Fieldworkers</a:t>
            </a:r>
            <a:endParaRPr lang="en-US" dirty="0"/>
          </a:p>
        </p:txBody>
      </p:sp>
      <p:sp>
        <p:nvSpPr>
          <p:cNvPr id="3" name="Content Placeholder 2"/>
          <p:cNvSpPr>
            <a:spLocks noGrp="1"/>
          </p:cNvSpPr>
          <p:nvPr>
            <p:ph idx="1"/>
          </p:nvPr>
        </p:nvSpPr>
        <p:spPr>
          <a:xfrm>
            <a:off x="2589212" y="1496291"/>
            <a:ext cx="8799224" cy="4414931"/>
          </a:xfrm>
        </p:spPr>
        <p:txBody>
          <a:bodyPr>
            <a:normAutofit/>
          </a:bodyPr>
          <a:lstStyle/>
          <a:p>
            <a:pPr marL="0" indent="0">
              <a:buNone/>
            </a:pPr>
            <a:r>
              <a:rPr lang="en-US" dirty="0"/>
              <a:t>Training is required for all employees who handle pesticides prior to handling, as well as fieldworkers prior to possible exposure, and every year there after.</a:t>
            </a:r>
          </a:p>
          <a:p>
            <a:pPr marL="0" indent="0">
              <a:buNone/>
            </a:pPr>
            <a:endParaRPr lang="en-US" b="1" dirty="0" smtClean="0"/>
          </a:p>
          <a:p>
            <a:pPr marL="0" indent="0">
              <a:buNone/>
            </a:pPr>
            <a:r>
              <a:rPr lang="en-US" b="1" dirty="0" smtClean="0"/>
              <a:t>Handler is defined as an employee that:</a:t>
            </a:r>
          </a:p>
          <a:p>
            <a:r>
              <a:rPr lang="en-US" dirty="0" smtClean="0"/>
              <a:t>Mixes, loads, or applies pesticides;</a:t>
            </a:r>
          </a:p>
          <a:p>
            <a:r>
              <a:rPr lang="en-US" dirty="0" smtClean="0"/>
              <a:t>Repairs or cleans equipment that was used for pesticides;</a:t>
            </a:r>
          </a:p>
          <a:p>
            <a:r>
              <a:rPr lang="en-US" dirty="0" smtClean="0"/>
              <a:t>Repair or remove (pesticide) tarps on a field;</a:t>
            </a:r>
          </a:p>
          <a:p>
            <a:r>
              <a:rPr lang="en-US" dirty="0" smtClean="0"/>
              <a:t>Touch </a:t>
            </a:r>
            <a:r>
              <a:rPr lang="en-US" dirty="0" err="1" smtClean="0"/>
              <a:t>unrinsed</a:t>
            </a:r>
            <a:r>
              <a:rPr lang="en-US" dirty="0" smtClean="0"/>
              <a:t> pesticide containers.</a:t>
            </a:r>
          </a:p>
          <a:p>
            <a:endParaRPr lang="en-US" dirty="0"/>
          </a:p>
          <a:p>
            <a:pPr marL="0" indent="0">
              <a:buNone/>
            </a:pPr>
            <a:r>
              <a:rPr lang="en-US" b="1" dirty="0" smtClean="0"/>
              <a:t>Fieldworker is defined as:</a:t>
            </a:r>
          </a:p>
          <a:p>
            <a:r>
              <a:rPr lang="en-US" dirty="0" smtClean="0"/>
              <a:t>Anyone that works on a farm, or in a greenhouse,  or nursery.</a:t>
            </a:r>
            <a:endParaRPr lang="en-US" dirty="0"/>
          </a:p>
        </p:txBody>
      </p:sp>
    </p:spTree>
    <p:extLst>
      <p:ext uri="{BB962C8B-B14F-4D97-AF65-F5344CB8AC3E}">
        <p14:creationId xmlns:p14="http://schemas.microsoft.com/office/powerpoint/2010/main" val="382038303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Written Program 3CCR § 6724(a) </a:t>
            </a:r>
          </a:p>
        </p:txBody>
      </p:sp>
      <p:sp>
        <p:nvSpPr>
          <p:cNvPr id="5" name="Content Placeholder 4"/>
          <p:cNvSpPr>
            <a:spLocks noGrp="1"/>
          </p:cNvSpPr>
          <p:nvPr>
            <p:ph idx="1"/>
          </p:nvPr>
        </p:nvSpPr>
        <p:spPr>
          <a:xfrm>
            <a:off x="2589212" y="1650124"/>
            <a:ext cx="7874433" cy="4261098"/>
          </a:xfrm>
        </p:spPr>
        <p:txBody>
          <a:bodyPr>
            <a:normAutofit/>
          </a:bodyPr>
          <a:lstStyle/>
          <a:p>
            <a:pPr marL="0" indent="0">
              <a:buNone/>
            </a:pPr>
            <a:r>
              <a:rPr lang="en-US" dirty="0" smtClean="0"/>
              <a:t>The </a:t>
            </a:r>
            <a:r>
              <a:rPr lang="en-US" dirty="0"/>
              <a:t>employer shall have a written training program. The training program shall describe the materials (e.g., study guides, pamphlets, pesticide product labeling, Pesticide Safety Information Series leaflets, Safety Data Sheets, slides, video) and information that will be provided and used to train his or her employees and identify the person or firm that will provide the training. </a:t>
            </a:r>
            <a:endParaRPr lang="en-US" dirty="0" smtClean="0"/>
          </a:p>
          <a:p>
            <a:pPr marL="0" indent="0">
              <a:buNone/>
            </a:pPr>
            <a:r>
              <a:rPr lang="en-US" dirty="0" smtClean="0"/>
              <a:t>The </a:t>
            </a:r>
            <a:r>
              <a:rPr lang="en-US" dirty="0"/>
              <a:t>employer shall maintain a copy of the training program while in use and for two years after use, at a central location at the workplace.</a:t>
            </a:r>
          </a:p>
        </p:txBody>
      </p:sp>
    </p:spTree>
    <p:extLst>
      <p:ext uri="{BB962C8B-B14F-4D97-AF65-F5344CB8AC3E}">
        <p14:creationId xmlns:p14="http://schemas.microsoft.com/office/powerpoint/2010/main" val="232731409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1484243"/>
          </a:xfrm>
        </p:spPr>
        <p:txBody>
          <a:bodyPr>
            <a:normAutofit fontScale="90000"/>
          </a:bodyPr>
          <a:lstStyle/>
          <a:p>
            <a:r>
              <a:rPr lang="en-US" dirty="0" smtClean="0"/>
              <a:t>Pesticide Safety Information Series (PSIS) A-Series</a:t>
            </a:r>
            <a:endParaRPr lang="en-US" dirty="0"/>
          </a:p>
        </p:txBody>
      </p:sp>
      <p:sp>
        <p:nvSpPr>
          <p:cNvPr id="3" name="Text Placeholder 2"/>
          <p:cNvSpPr>
            <a:spLocks noGrp="1"/>
          </p:cNvSpPr>
          <p:nvPr>
            <p:ph type="body" idx="1"/>
          </p:nvPr>
        </p:nvSpPr>
        <p:spPr>
          <a:xfrm>
            <a:off x="2589212" y="2337955"/>
            <a:ext cx="8915399" cy="3564081"/>
          </a:xfrm>
        </p:spPr>
        <p:txBody>
          <a:bodyPr>
            <a:normAutofit/>
          </a:bodyPr>
          <a:lstStyle/>
          <a:p>
            <a:pPr marL="342900" indent="-342900">
              <a:buFont typeface="Arial" panose="020B0604020202020204" pitchFamily="34" charset="0"/>
              <a:buChar char="•"/>
            </a:pPr>
            <a:r>
              <a:rPr lang="en-US" sz="2200" dirty="0" smtClean="0"/>
              <a:t>Training must incorporate the PSIS A-Series leaflets produced by DPR.</a:t>
            </a:r>
          </a:p>
          <a:p>
            <a:pPr marL="342900" indent="-342900">
              <a:buFont typeface="Arial" panose="020B0604020202020204" pitchFamily="34" charset="0"/>
              <a:buChar char="•"/>
            </a:pPr>
            <a:r>
              <a:rPr lang="en-US" sz="2200" dirty="0" smtClean="0"/>
              <a:t>Subjects include hazard communication, first aid, medical supervision, (pesticide handler safety,) pesticide storage and transport, protective equipment, minimal exposure pesticides and respiratory protection.</a:t>
            </a:r>
          </a:p>
          <a:p>
            <a:pPr marL="342900" indent="-342900">
              <a:buFont typeface="Arial" panose="020B0604020202020204" pitchFamily="34" charset="0"/>
              <a:buChar char="•"/>
            </a:pPr>
            <a:r>
              <a:rPr lang="en-US" sz="2200" dirty="0" smtClean="0"/>
              <a:t>Available in English, Spanish and Punjabi.</a:t>
            </a:r>
          </a:p>
        </p:txBody>
      </p:sp>
    </p:spTree>
    <p:extLst>
      <p:ext uri="{BB962C8B-B14F-4D97-AF65-F5344CB8AC3E}">
        <p14:creationId xmlns:p14="http://schemas.microsoft.com/office/powerpoint/2010/main" val="317854617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Handler Training 3CCR § 6724</a:t>
            </a:r>
          </a:p>
        </p:txBody>
      </p:sp>
      <p:sp>
        <p:nvSpPr>
          <p:cNvPr id="5" name="Content Placeholder 4"/>
          <p:cNvSpPr>
            <a:spLocks noGrp="1"/>
          </p:cNvSpPr>
          <p:nvPr>
            <p:ph idx="1"/>
          </p:nvPr>
        </p:nvSpPr>
        <p:spPr>
          <a:xfrm>
            <a:off x="2589212" y="1650124"/>
            <a:ext cx="8915400" cy="4261098"/>
          </a:xfrm>
        </p:spPr>
        <p:txBody>
          <a:bodyPr>
            <a:normAutofit/>
          </a:bodyPr>
          <a:lstStyle/>
          <a:p>
            <a:pPr marL="0" indent="0">
              <a:buNone/>
            </a:pPr>
            <a:r>
              <a:rPr lang="en-US" dirty="0"/>
              <a:t>Employers must train employees before they handle pesticides, update the training to cover new pesticides and repeat training at least annually (12- month period) thereafter. </a:t>
            </a:r>
            <a:endParaRPr lang="en-US" dirty="0" smtClean="0"/>
          </a:p>
          <a:p>
            <a:pPr marL="0" indent="0">
              <a:buNone/>
            </a:pPr>
            <a:r>
              <a:rPr lang="en-US" dirty="0" smtClean="0"/>
              <a:t>Initial </a:t>
            </a:r>
            <a:r>
              <a:rPr lang="en-US" dirty="0"/>
              <a:t>training may be waived if employees submit a record showing that training meeting the requirements of this regulation and covering the pesticides and use situations applicable to the new employment situation was received within the last year. </a:t>
            </a:r>
            <a:endParaRPr lang="en-US" dirty="0" smtClean="0"/>
          </a:p>
          <a:p>
            <a:pPr marL="0" indent="0">
              <a:buNone/>
            </a:pPr>
            <a:r>
              <a:rPr lang="en-US" dirty="0"/>
              <a:t>Employers must record the date of training and the job assigned to the employee and be verified with the employee’s signature. Records must be kept for two years in a central location at the workplace and accessible to employees</a:t>
            </a:r>
            <a:r>
              <a:rPr lang="en-US" dirty="0" smtClean="0"/>
              <a:t>.</a:t>
            </a:r>
          </a:p>
        </p:txBody>
      </p:sp>
    </p:spTree>
    <p:extLst>
      <p:ext uri="{BB962C8B-B14F-4D97-AF65-F5344CB8AC3E}">
        <p14:creationId xmlns:p14="http://schemas.microsoft.com/office/powerpoint/2010/main" val="44586878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Fieldworker Training 3CCR § 6764</a:t>
            </a:r>
          </a:p>
        </p:txBody>
      </p:sp>
      <p:sp>
        <p:nvSpPr>
          <p:cNvPr id="5" name="Content Placeholder 4"/>
          <p:cNvSpPr>
            <a:spLocks noGrp="1"/>
          </p:cNvSpPr>
          <p:nvPr>
            <p:ph idx="1"/>
          </p:nvPr>
        </p:nvSpPr>
        <p:spPr/>
        <p:txBody>
          <a:bodyPr>
            <a:normAutofit/>
          </a:bodyPr>
          <a:lstStyle/>
          <a:p>
            <a:pPr marL="0" indent="0">
              <a:buNone/>
            </a:pPr>
            <a:r>
              <a:rPr lang="en-US" dirty="0" smtClean="0"/>
              <a:t>Fieldworkers must have been trained prior to working in a treated field where pesticides have been </a:t>
            </a:r>
            <a:r>
              <a:rPr lang="en-US" dirty="0"/>
              <a:t>used recently, </a:t>
            </a:r>
            <a:r>
              <a:rPr lang="en-US" dirty="0" smtClean="0"/>
              <a:t>and every </a:t>
            </a:r>
            <a:r>
              <a:rPr lang="en-US" dirty="0"/>
              <a:t>12 </a:t>
            </a:r>
            <a:r>
              <a:rPr lang="en-US" dirty="0" smtClean="0"/>
              <a:t>months there after.</a:t>
            </a:r>
          </a:p>
          <a:p>
            <a:pPr marL="0" indent="0">
              <a:buNone/>
            </a:pPr>
            <a:r>
              <a:rPr lang="en-US" dirty="0" smtClean="0"/>
              <a:t>Training must include:</a:t>
            </a:r>
          </a:p>
          <a:p>
            <a:pPr marL="0" indent="0">
              <a:buNone/>
            </a:pPr>
            <a:r>
              <a:rPr lang="en-US" dirty="0" smtClean="0"/>
              <a:t>Health Effects</a:t>
            </a:r>
          </a:p>
          <a:p>
            <a:pPr marL="0" indent="0">
              <a:buNone/>
            </a:pPr>
            <a:r>
              <a:rPr lang="en-US" dirty="0" smtClean="0"/>
              <a:t>Pesticide Safety</a:t>
            </a:r>
          </a:p>
          <a:p>
            <a:pPr marL="0" indent="0">
              <a:buNone/>
            </a:pPr>
            <a:endParaRPr lang="en-US" dirty="0"/>
          </a:p>
          <a:p>
            <a:pPr marL="0" indent="0">
              <a:buNone/>
            </a:pPr>
            <a:endParaRPr lang="en-US" dirty="0" smtClean="0"/>
          </a:p>
          <a:p>
            <a:pPr marL="0" indent="0">
              <a:buNone/>
            </a:pPr>
            <a:r>
              <a:rPr lang="en-US" dirty="0" smtClean="0"/>
              <a:t>Treated field is a field that has been treated with a pesticide or had a restricted entry interval (REI) in effect within the last 30 </a:t>
            </a:r>
            <a:r>
              <a:rPr lang="en-US" smtClean="0"/>
              <a:t>days.</a:t>
            </a:r>
            <a:endParaRPr lang="en-US" dirty="0"/>
          </a:p>
        </p:txBody>
      </p:sp>
    </p:spTree>
    <p:extLst>
      <p:ext uri="{BB962C8B-B14F-4D97-AF65-F5344CB8AC3E}">
        <p14:creationId xmlns:p14="http://schemas.microsoft.com/office/powerpoint/2010/main" val="137739000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Trainer Qualified 3CCR § 6724(f)</a:t>
            </a:r>
          </a:p>
        </p:txBody>
      </p:sp>
      <p:sp>
        <p:nvSpPr>
          <p:cNvPr id="5" name="Content Placeholder 4"/>
          <p:cNvSpPr>
            <a:spLocks noGrp="1"/>
          </p:cNvSpPr>
          <p:nvPr>
            <p:ph idx="1"/>
          </p:nvPr>
        </p:nvSpPr>
        <p:spPr>
          <a:xfrm>
            <a:off x="2589212" y="1650124"/>
            <a:ext cx="8915400" cy="4261098"/>
          </a:xfrm>
        </p:spPr>
        <p:txBody>
          <a:bodyPr>
            <a:normAutofit fontScale="92500" lnSpcReduction="20000"/>
          </a:bodyPr>
          <a:lstStyle/>
          <a:p>
            <a:pPr marL="0" indent="0">
              <a:buNone/>
            </a:pPr>
            <a:r>
              <a:rPr lang="en-US" dirty="0"/>
              <a:t>(f) The person conducting the training for employees who will be handling pesticides for the commercial or research production of an agricultural plant commodity shall be qualified as one of the following:</a:t>
            </a:r>
          </a:p>
          <a:p>
            <a:pPr marL="400050" lvl="1" indent="0">
              <a:buNone/>
            </a:pPr>
            <a:r>
              <a:rPr lang="en-US" b="1" dirty="0"/>
              <a:t>(1) A California certified commercial applicator;</a:t>
            </a:r>
          </a:p>
          <a:p>
            <a:pPr marL="400050" lvl="1" indent="0">
              <a:buNone/>
            </a:pPr>
            <a:r>
              <a:rPr lang="en-US" b="1" dirty="0"/>
              <a:t>(2) A California certified private applicator;</a:t>
            </a:r>
          </a:p>
          <a:p>
            <a:pPr marL="400050" lvl="1" indent="0">
              <a:buNone/>
            </a:pPr>
            <a:r>
              <a:rPr lang="en-US" dirty="0"/>
              <a:t>(3) A person holding a valid County Biologist License in Pesticide Regulation or Investigation and Environmental Monitoring issued by the Department of Food and Agriculture;</a:t>
            </a:r>
          </a:p>
          <a:p>
            <a:pPr marL="400050" lvl="1" indent="0">
              <a:buNone/>
            </a:pPr>
            <a:r>
              <a:rPr lang="en-US" dirty="0"/>
              <a:t>(4) A University of California Extension Advisor;</a:t>
            </a:r>
          </a:p>
          <a:p>
            <a:pPr marL="400050" lvl="1" indent="0">
              <a:buNone/>
            </a:pPr>
            <a:r>
              <a:rPr lang="en-US" dirty="0"/>
              <a:t>(5) A person who has completed an “instructor training” program presented by one of the following</a:t>
            </a:r>
            <a:r>
              <a:rPr lang="en-US" dirty="0" smtClean="0"/>
              <a:t>: (</a:t>
            </a:r>
            <a:r>
              <a:rPr lang="en-US" dirty="0"/>
              <a:t>A) the University of California, Integrated Pest Management Program; </a:t>
            </a:r>
            <a:r>
              <a:rPr lang="en-US" dirty="0" smtClean="0"/>
              <a:t>or (B</a:t>
            </a:r>
            <a:r>
              <a:rPr lang="en-US" dirty="0"/>
              <a:t>) other instructor training program approved by the Director;</a:t>
            </a:r>
          </a:p>
          <a:p>
            <a:pPr marL="400050" lvl="1" indent="0">
              <a:buNone/>
            </a:pPr>
            <a:r>
              <a:rPr lang="en-US" dirty="0"/>
              <a:t>(6) A California licensed Agricultural Pest Control Adviser;</a:t>
            </a:r>
          </a:p>
          <a:p>
            <a:pPr marL="400050" lvl="1" indent="0">
              <a:buNone/>
            </a:pPr>
            <a:r>
              <a:rPr lang="en-US" dirty="0"/>
              <a:t>(7) A California Registered Professional Forester; or</a:t>
            </a:r>
          </a:p>
          <a:p>
            <a:pPr marL="400050" lvl="1" indent="0">
              <a:buNone/>
            </a:pPr>
            <a:r>
              <a:rPr lang="en-US" dirty="0"/>
              <a:t>(8) Other trainer qualification approved by the Director.</a:t>
            </a:r>
          </a:p>
          <a:p>
            <a:pPr marL="0" indent="0">
              <a:buNone/>
            </a:pPr>
            <a:endParaRPr lang="en-US" dirty="0"/>
          </a:p>
        </p:txBody>
      </p:sp>
    </p:spTree>
    <p:extLst>
      <p:ext uri="{BB962C8B-B14F-4D97-AF65-F5344CB8AC3E}">
        <p14:creationId xmlns:p14="http://schemas.microsoft.com/office/powerpoint/2010/main" val="197400700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99711" y="414790"/>
            <a:ext cx="8911687" cy="1280890"/>
          </a:xfrm>
        </p:spPr>
        <p:txBody>
          <a:bodyPr>
            <a:normAutofit fontScale="90000"/>
          </a:bodyPr>
          <a:lstStyle/>
          <a:p>
            <a:r>
              <a:rPr lang="en-US" sz="4400" dirty="0" smtClean="0"/>
              <a:t>Respiratory Protection</a:t>
            </a:r>
            <a:br>
              <a:rPr lang="en-US" sz="4400" dirty="0" smtClean="0"/>
            </a:br>
            <a:r>
              <a:rPr lang="en-US" sz="4400" dirty="0"/>
              <a:t>Written Program 3CCR § 6739(a)</a:t>
            </a:r>
          </a:p>
        </p:txBody>
      </p:sp>
      <p:sp>
        <p:nvSpPr>
          <p:cNvPr id="5" name="Content Placeholder 4"/>
          <p:cNvSpPr>
            <a:spLocks noGrp="1"/>
          </p:cNvSpPr>
          <p:nvPr>
            <p:ph idx="1"/>
          </p:nvPr>
        </p:nvSpPr>
        <p:spPr>
          <a:xfrm>
            <a:off x="1948069" y="1828799"/>
            <a:ext cx="9700591" cy="4212563"/>
          </a:xfrm>
        </p:spPr>
        <p:txBody>
          <a:bodyPr>
            <a:normAutofit/>
          </a:bodyPr>
          <a:lstStyle/>
          <a:p>
            <a:pPr marL="0" indent="0">
              <a:buNone/>
            </a:pPr>
            <a:r>
              <a:rPr lang="en-US" sz="2200" dirty="0" smtClean="0">
                <a:solidFill>
                  <a:schemeClr val="accent6">
                    <a:lumMod val="75000"/>
                  </a:schemeClr>
                </a:solidFill>
              </a:rPr>
              <a:t>A written respiratory program is required when wearing </a:t>
            </a:r>
            <a:r>
              <a:rPr lang="en-US" sz="2200" dirty="0">
                <a:solidFill>
                  <a:schemeClr val="accent6">
                    <a:lumMod val="75000"/>
                  </a:schemeClr>
                </a:solidFill>
              </a:rPr>
              <a:t>respirators </a:t>
            </a:r>
            <a:r>
              <a:rPr lang="en-US" sz="2200" dirty="0" smtClean="0">
                <a:solidFill>
                  <a:schemeClr val="accent6">
                    <a:lumMod val="75000"/>
                  </a:schemeClr>
                </a:solidFill>
              </a:rPr>
              <a:t>is </a:t>
            </a:r>
            <a:r>
              <a:rPr lang="en-US" sz="2200" dirty="0">
                <a:solidFill>
                  <a:schemeClr val="accent6">
                    <a:lumMod val="75000"/>
                  </a:schemeClr>
                </a:solidFill>
              </a:rPr>
              <a:t>required by any pesticide labeling, restricted material permit condition, regulation, the employer, or when employees voluntarily use respirators supplied by the employer</a:t>
            </a:r>
            <a:r>
              <a:rPr lang="en-US" sz="2200" dirty="0" smtClean="0">
                <a:solidFill>
                  <a:schemeClr val="accent6">
                    <a:lumMod val="75000"/>
                  </a:schemeClr>
                </a:solidFill>
              </a:rPr>
              <a:t>.</a:t>
            </a:r>
          </a:p>
          <a:p>
            <a:pPr marL="0" indent="0">
              <a:buNone/>
            </a:pPr>
            <a:endParaRPr lang="en-US" sz="2200" dirty="0" smtClean="0">
              <a:solidFill>
                <a:schemeClr val="accent6">
                  <a:lumMod val="75000"/>
                </a:schemeClr>
              </a:solidFill>
            </a:endParaRPr>
          </a:p>
          <a:p>
            <a:pPr marL="0" indent="0">
              <a:buNone/>
            </a:pPr>
            <a:r>
              <a:rPr lang="en-US" sz="2200" dirty="0" smtClean="0">
                <a:solidFill>
                  <a:schemeClr val="accent6">
                    <a:lumMod val="75000"/>
                  </a:schemeClr>
                </a:solidFill>
              </a:rPr>
              <a:t>Does not apply to employees who voluntarily use dust masks, or employees who voluntarily use any respirator </a:t>
            </a:r>
            <a:r>
              <a:rPr lang="en-US" sz="2200" u="sng" dirty="0" smtClean="0">
                <a:solidFill>
                  <a:schemeClr val="accent6">
                    <a:lumMod val="75000"/>
                  </a:schemeClr>
                </a:solidFill>
              </a:rPr>
              <a:t>not</a:t>
            </a:r>
            <a:r>
              <a:rPr lang="en-US" sz="2200" dirty="0" smtClean="0">
                <a:solidFill>
                  <a:schemeClr val="accent6">
                    <a:lumMod val="75000"/>
                  </a:schemeClr>
                </a:solidFill>
              </a:rPr>
              <a:t> provided by the employer.</a:t>
            </a:r>
          </a:p>
          <a:p>
            <a:r>
              <a:rPr lang="en-US" sz="2200" dirty="0" smtClean="0">
                <a:solidFill>
                  <a:schemeClr val="accent6">
                    <a:lumMod val="75000"/>
                  </a:schemeClr>
                </a:solidFill>
              </a:rPr>
              <a:t>IF employers permit employees to use respirators when not required, 3CCR 6739(r) must be posted in the employee communication area next to the A-8.</a:t>
            </a:r>
          </a:p>
          <a:p>
            <a:pPr marL="0" indent="0">
              <a:buNone/>
            </a:pPr>
            <a:endParaRPr lang="en-US" sz="2200" dirty="0">
              <a:solidFill>
                <a:schemeClr val="accent6">
                  <a:lumMod val="75000"/>
                </a:schemeClr>
              </a:solidFill>
            </a:endParaRPr>
          </a:p>
        </p:txBody>
      </p:sp>
    </p:spTree>
    <p:extLst>
      <p:ext uri="{BB962C8B-B14F-4D97-AF65-F5344CB8AC3E}">
        <p14:creationId xmlns:p14="http://schemas.microsoft.com/office/powerpoint/2010/main" val="379489104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99711" y="414790"/>
            <a:ext cx="8911687" cy="1280890"/>
          </a:xfrm>
        </p:spPr>
        <p:txBody>
          <a:bodyPr>
            <a:normAutofit fontScale="90000"/>
          </a:bodyPr>
          <a:lstStyle/>
          <a:p>
            <a:r>
              <a:rPr lang="en-US" sz="4400" dirty="0" smtClean="0"/>
              <a:t>Respiratory Protection</a:t>
            </a:r>
            <a:br>
              <a:rPr lang="en-US" sz="4400" dirty="0" smtClean="0"/>
            </a:br>
            <a:r>
              <a:rPr lang="en-US" sz="2200" dirty="0">
                <a:solidFill>
                  <a:srgbClr val="FF0000"/>
                </a:solidFill>
              </a:rPr>
              <a:t>Medical Evaluation 3CCR § 6739(q)(s</a:t>
            </a:r>
            <a:r>
              <a:rPr lang="en-US" sz="2200" dirty="0" smtClean="0">
                <a:solidFill>
                  <a:srgbClr val="FF0000"/>
                </a:solidFill>
              </a:rPr>
              <a:t>);</a:t>
            </a:r>
            <a:r>
              <a:rPr lang="en-US" sz="2400" dirty="0" smtClean="0"/>
              <a:t/>
            </a:r>
            <a:br>
              <a:rPr lang="en-US" sz="2400" dirty="0" smtClean="0"/>
            </a:br>
            <a:r>
              <a:rPr lang="en-US" sz="2200" dirty="0" smtClean="0">
                <a:solidFill>
                  <a:srgbClr val="FF0000"/>
                </a:solidFill>
              </a:rPr>
              <a:t>Fit </a:t>
            </a:r>
            <a:r>
              <a:rPr lang="en-US" sz="2200" dirty="0">
                <a:solidFill>
                  <a:srgbClr val="FF0000"/>
                </a:solidFill>
              </a:rPr>
              <a:t>Test Records 3CCR § 6739(p)(2) and (3</a:t>
            </a:r>
            <a:r>
              <a:rPr lang="en-US" sz="2200" dirty="0" smtClean="0">
                <a:solidFill>
                  <a:srgbClr val="FF0000"/>
                </a:solidFill>
              </a:rPr>
              <a:t>)</a:t>
            </a:r>
            <a:br>
              <a:rPr lang="en-US" sz="2200" dirty="0" smtClean="0">
                <a:solidFill>
                  <a:srgbClr val="FF0000"/>
                </a:solidFill>
              </a:rPr>
            </a:br>
            <a:endParaRPr lang="en-US" sz="4400" dirty="0">
              <a:solidFill>
                <a:srgbClr val="FF0000"/>
              </a:solidFill>
            </a:endParaRPr>
          </a:p>
        </p:txBody>
      </p:sp>
      <p:sp>
        <p:nvSpPr>
          <p:cNvPr id="5" name="Content Placeholder 4"/>
          <p:cNvSpPr>
            <a:spLocks noGrp="1"/>
          </p:cNvSpPr>
          <p:nvPr>
            <p:ph idx="1"/>
          </p:nvPr>
        </p:nvSpPr>
        <p:spPr>
          <a:xfrm>
            <a:off x="1948069" y="1828800"/>
            <a:ext cx="9700591" cy="1324304"/>
          </a:xfrm>
        </p:spPr>
        <p:txBody>
          <a:bodyPr>
            <a:normAutofit lnSpcReduction="10000"/>
          </a:bodyPr>
          <a:lstStyle/>
          <a:p>
            <a:r>
              <a:rPr lang="en-US" sz="2200" dirty="0">
                <a:solidFill>
                  <a:schemeClr val="tx1"/>
                </a:solidFill>
              </a:rPr>
              <a:t>IF required, employees will need a medical evaluation for respirator use, 3CCR 6739, and a fit test record must be on file, 3CCR 6739(p)(2,3</a:t>
            </a:r>
            <a:r>
              <a:rPr lang="en-US" sz="2200" dirty="0" smtClean="0">
                <a:solidFill>
                  <a:schemeClr val="tx1"/>
                </a:solidFill>
              </a:rPr>
              <a:t>); and those records must be maintained on site for three years.</a:t>
            </a:r>
            <a:endParaRPr lang="en-US" sz="2200" dirty="0">
              <a:solidFill>
                <a:schemeClr val="tx1"/>
              </a:solidFill>
            </a:endParaRPr>
          </a:p>
        </p:txBody>
      </p:sp>
      <p:sp>
        <p:nvSpPr>
          <p:cNvPr id="6" name="Title 3"/>
          <p:cNvSpPr txBox="1">
            <a:spLocks/>
          </p:cNvSpPr>
          <p:nvPr/>
        </p:nvSpPr>
        <p:spPr>
          <a:xfrm>
            <a:off x="1799710" y="3153104"/>
            <a:ext cx="8911687" cy="1019873"/>
          </a:xfrm>
          <a:prstGeom prst="rect">
            <a:avLst/>
          </a:prstGeom>
        </p:spPr>
        <p:txBody>
          <a:bodyPr vert="horz" lIns="91440" tIns="45720" rIns="91440" bIns="45720" rtlCol="0" anchor="t">
            <a:normAutofit fontScale="52500" lnSpcReduction="2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6100" dirty="0" smtClean="0"/>
              <a:t>Respiratory Protection</a:t>
            </a:r>
            <a:r>
              <a:rPr lang="en-US" sz="4400" dirty="0" smtClean="0"/>
              <a:t/>
            </a:r>
            <a:br>
              <a:rPr lang="en-US" sz="4400" dirty="0" smtClean="0"/>
            </a:br>
            <a:r>
              <a:rPr lang="en-US" sz="3300" dirty="0">
                <a:solidFill>
                  <a:srgbClr val="FF0000"/>
                </a:solidFill>
              </a:rPr>
              <a:t>Respirators Inspected 3CCR § 6739(j)(1)</a:t>
            </a:r>
            <a:r>
              <a:rPr lang="en-US" sz="3300" dirty="0"/>
              <a:t> </a:t>
            </a:r>
            <a:r>
              <a:rPr lang="en-US" sz="2200" dirty="0" smtClean="0">
                <a:solidFill>
                  <a:srgbClr val="FF0000"/>
                </a:solidFill>
              </a:rPr>
              <a:t/>
            </a:r>
            <a:br>
              <a:rPr lang="en-US" sz="2200" dirty="0" smtClean="0">
                <a:solidFill>
                  <a:srgbClr val="FF0000"/>
                </a:solidFill>
              </a:rPr>
            </a:br>
            <a:endParaRPr lang="en-US" sz="4400" dirty="0">
              <a:solidFill>
                <a:srgbClr val="FF0000"/>
              </a:solidFill>
            </a:endParaRPr>
          </a:p>
        </p:txBody>
      </p:sp>
      <p:sp>
        <p:nvSpPr>
          <p:cNvPr id="7" name="Content Placeholder 4"/>
          <p:cNvSpPr txBox="1">
            <a:spLocks/>
          </p:cNvSpPr>
          <p:nvPr/>
        </p:nvSpPr>
        <p:spPr>
          <a:xfrm>
            <a:off x="1948068" y="3899338"/>
            <a:ext cx="9700591" cy="2133231"/>
          </a:xfrm>
          <a:prstGeom prst="rect">
            <a:avLst/>
          </a:prstGeom>
        </p:spPr>
        <p:txBody>
          <a:bodyPr vert="horz" lIns="91440" tIns="45720" rIns="91440" bIns="45720" rtlCol="0">
            <a:normAutofit fontScale="85000"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sz="2400" dirty="0"/>
              <a:t>Employers shall assure: • Maintain routine-use respirators when required by any pesticide labeling, restricted material permit condition, regulation or the employer. • Maintain emergency-use or second respirators to ensure air cylinders are at 100% of manufactures recommended capacity. • Emergency-use respirators are to be inspected monthly according to routine-use criteria, manufactures recommendations. • Escape only respirators must be inspected according to routine-use inspection criteria.</a:t>
            </a:r>
            <a:endParaRPr lang="en-US" sz="2200" dirty="0">
              <a:solidFill>
                <a:schemeClr val="accent6">
                  <a:lumMod val="75000"/>
                </a:schemeClr>
              </a:solidFill>
            </a:endParaRPr>
          </a:p>
        </p:txBody>
      </p:sp>
    </p:spTree>
    <p:extLst>
      <p:ext uri="{BB962C8B-B14F-4D97-AF65-F5344CB8AC3E}">
        <p14:creationId xmlns:p14="http://schemas.microsoft.com/office/powerpoint/2010/main" val="359544340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99711" y="414790"/>
            <a:ext cx="8911687" cy="993596"/>
          </a:xfrm>
        </p:spPr>
        <p:txBody>
          <a:bodyPr>
            <a:normAutofit/>
          </a:bodyPr>
          <a:lstStyle/>
          <a:p>
            <a:r>
              <a:rPr lang="en-US" dirty="0">
                <a:solidFill>
                  <a:srgbClr val="FF0000"/>
                </a:solidFill>
              </a:rPr>
              <a:t>Respirator Storage 3CCR § 6739(h)(4)</a:t>
            </a:r>
          </a:p>
        </p:txBody>
      </p:sp>
      <p:sp>
        <p:nvSpPr>
          <p:cNvPr id="5" name="Content Placeholder 4"/>
          <p:cNvSpPr>
            <a:spLocks noGrp="1"/>
          </p:cNvSpPr>
          <p:nvPr>
            <p:ph idx="1"/>
          </p:nvPr>
        </p:nvSpPr>
        <p:spPr>
          <a:xfrm>
            <a:off x="1948069" y="1408386"/>
            <a:ext cx="9700591" cy="1744718"/>
          </a:xfrm>
        </p:spPr>
        <p:txBody>
          <a:bodyPr>
            <a:normAutofit fontScale="92500" lnSpcReduction="10000"/>
          </a:bodyPr>
          <a:lstStyle/>
          <a:p>
            <a:r>
              <a:rPr lang="en-US" sz="2400" dirty="0"/>
              <a:t>Verify that respirators are stored in a manner that protects them from damage, contamination, dust, sunlight, extreme temperatures, excessive moisture and damaging chemicals. Respirators must also be stored in a manner that prevents the face-piece and </a:t>
            </a:r>
            <a:r>
              <a:rPr lang="en-US" sz="2400" dirty="0" smtClean="0"/>
              <a:t>exhalation </a:t>
            </a:r>
            <a:r>
              <a:rPr lang="en-US" sz="2400" dirty="0"/>
              <a:t>valve from deformation.</a:t>
            </a:r>
            <a:endParaRPr lang="en-US" sz="2200" dirty="0">
              <a:solidFill>
                <a:schemeClr val="tx1"/>
              </a:solidFill>
            </a:endParaRPr>
          </a:p>
        </p:txBody>
      </p:sp>
    </p:spTree>
    <p:extLst>
      <p:ext uri="{BB962C8B-B14F-4D97-AF65-F5344CB8AC3E}">
        <p14:creationId xmlns:p14="http://schemas.microsoft.com/office/powerpoint/2010/main" val="41566969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Federal, State and Local Jurisdictions</a:t>
            </a:r>
            <a:endParaRPr lang="en-US" dirty="0"/>
          </a:p>
        </p:txBody>
      </p:sp>
      <p:sp>
        <p:nvSpPr>
          <p:cNvPr id="3" name="Content Placeholder 2"/>
          <p:cNvSpPr>
            <a:spLocks noGrp="1"/>
          </p:cNvSpPr>
          <p:nvPr>
            <p:ph idx="1"/>
          </p:nvPr>
        </p:nvSpPr>
        <p:spPr/>
        <p:txBody>
          <a:bodyPr>
            <a:noAutofit/>
          </a:bodyPr>
          <a:lstStyle/>
          <a:p>
            <a:pPr>
              <a:buFont typeface="Wingdings" panose="05000000000000000000" pitchFamily="2" charset="2"/>
              <a:buChar char="Ø"/>
            </a:pPr>
            <a:r>
              <a:rPr lang="en-US" sz="2100" dirty="0" smtClean="0">
                <a:solidFill>
                  <a:schemeClr val="accent6">
                    <a:lumMod val="75000"/>
                  </a:schemeClr>
                </a:solidFill>
              </a:rPr>
              <a:t>Preemption refers to laws at one level of government taking precedence over laws of a lower level.  </a:t>
            </a:r>
          </a:p>
          <a:p>
            <a:pPr>
              <a:buFont typeface="Wingdings" panose="05000000000000000000" pitchFamily="2" charset="2"/>
              <a:buChar char="Ø"/>
            </a:pPr>
            <a:r>
              <a:rPr lang="en-US" sz="2100" dirty="0" smtClean="0">
                <a:solidFill>
                  <a:schemeClr val="accent6">
                    <a:lumMod val="75000"/>
                  </a:schemeClr>
                </a:solidFill>
              </a:rPr>
              <a:t>As such, no entity at the lower level can pass a law that allows action that would violate the higher-level law.</a:t>
            </a:r>
          </a:p>
          <a:p>
            <a:pPr>
              <a:buFont typeface="Wingdings" panose="05000000000000000000" pitchFamily="2" charset="2"/>
              <a:buChar char="Ø"/>
            </a:pPr>
            <a:r>
              <a:rPr lang="en-US" sz="2100" dirty="0" smtClean="0">
                <a:solidFill>
                  <a:schemeClr val="accent6">
                    <a:lumMod val="75000"/>
                  </a:schemeClr>
                </a:solidFill>
              </a:rPr>
              <a:t>In pesticides, federal law (FIFRA) clearly states that only the federal government has authority over pesticide labeling.</a:t>
            </a:r>
          </a:p>
          <a:p>
            <a:pPr>
              <a:buFont typeface="Wingdings" panose="05000000000000000000" pitchFamily="2" charset="2"/>
              <a:buChar char="Ø"/>
            </a:pPr>
            <a:r>
              <a:rPr lang="en-US" sz="2100" dirty="0" smtClean="0">
                <a:solidFill>
                  <a:schemeClr val="accent6">
                    <a:lumMod val="75000"/>
                  </a:schemeClr>
                </a:solidFill>
              </a:rPr>
              <a:t>California has preemption over local ordinances with regard to cannabis use, </a:t>
            </a:r>
            <a:r>
              <a:rPr lang="en-US" sz="2100" dirty="0" err="1" smtClean="0">
                <a:solidFill>
                  <a:schemeClr val="accent6">
                    <a:lumMod val="75000"/>
                  </a:schemeClr>
                </a:solidFill>
              </a:rPr>
              <a:t>ie</a:t>
            </a:r>
            <a:r>
              <a:rPr lang="en-US" sz="2100" dirty="0" smtClean="0">
                <a:solidFill>
                  <a:schemeClr val="accent6">
                    <a:lumMod val="75000"/>
                  </a:schemeClr>
                </a:solidFill>
              </a:rPr>
              <a:t> local cannabis ordinances will not address pesticides.</a:t>
            </a:r>
            <a:endParaRPr lang="en-US" sz="2100" dirty="0">
              <a:solidFill>
                <a:schemeClr val="accent6">
                  <a:lumMod val="75000"/>
                </a:schemeClr>
              </a:solidFill>
            </a:endParaRPr>
          </a:p>
        </p:txBody>
      </p:sp>
    </p:spTree>
    <p:extLst>
      <p:ext uri="{BB962C8B-B14F-4D97-AF65-F5344CB8AC3E}">
        <p14:creationId xmlns:p14="http://schemas.microsoft.com/office/powerpoint/2010/main" val="132548743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Pesticide Containers and Storage</a:t>
            </a:r>
            <a:endParaRPr lang="en-US" dirty="0"/>
          </a:p>
        </p:txBody>
      </p:sp>
    </p:spTree>
    <p:extLst>
      <p:ext uri="{BB962C8B-B14F-4D97-AF65-F5344CB8AC3E}">
        <p14:creationId xmlns:p14="http://schemas.microsoft.com/office/powerpoint/2010/main" val="195876785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99711" y="414790"/>
            <a:ext cx="8911687" cy="993596"/>
          </a:xfrm>
        </p:spPr>
        <p:txBody>
          <a:bodyPr>
            <a:normAutofit/>
          </a:bodyPr>
          <a:lstStyle/>
          <a:p>
            <a:r>
              <a:rPr lang="en-US" sz="2400" dirty="0">
                <a:solidFill>
                  <a:srgbClr val="FF0000"/>
                </a:solidFill>
              </a:rPr>
              <a:t>Containers Secured 3CCR § 6672(b)</a:t>
            </a:r>
          </a:p>
        </p:txBody>
      </p:sp>
      <p:sp>
        <p:nvSpPr>
          <p:cNvPr id="5" name="Content Placeholder 4"/>
          <p:cNvSpPr>
            <a:spLocks noGrp="1"/>
          </p:cNvSpPr>
          <p:nvPr>
            <p:ph idx="1"/>
          </p:nvPr>
        </p:nvSpPr>
        <p:spPr>
          <a:xfrm>
            <a:off x="1948069" y="1408386"/>
            <a:ext cx="9700591" cy="4393324"/>
          </a:xfrm>
        </p:spPr>
        <p:txBody>
          <a:bodyPr>
            <a:normAutofit/>
          </a:bodyPr>
          <a:lstStyle/>
          <a:p>
            <a:r>
              <a:rPr lang="en-US" sz="2400" dirty="0"/>
              <a:t>Any person who controls the use of a property and stores any pesticide. Any person, delivering empty, or full containers of any pesticide to a </a:t>
            </a:r>
            <a:r>
              <a:rPr lang="en-US" sz="2400" dirty="0" smtClean="0"/>
              <a:t>property.</a:t>
            </a:r>
          </a:p>
          <a:p>
            <a:r>
              <a:rPr lang="en-US" sz="2400" dirty="0"/>
              <a:t>If pesticides, containers or equipment are not in a locked enclosure you must determine if responsible persons on site are adequately attending them. Factors include the proximity of the containers to public access, the proximity of the attending person to the containers and the level of attention the attending person can provide. </a:t>
            </a:r>
            <a:endParaRPr lang="en-US" sz="2200" dirty="0">
              <a:solidFill>
                <a:schemeClr val="tx1"/>
              </a:solidFill>
            </a:endParaRPr>
          </a:p>
        </p:txBody>
      </p:sp>
    </p:spTree>
    <p:extLst>
      <p:ext uri="{BB962C8B-B14F-4D97-AF65-F5344CB8AC3E}">
        <p14:creationId xmlns:p14="http://schemas.microsoft.com/office/powerpoint/2010/main" val="413005980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99711" y="414790"/>
            <a:ext cx="8911687" cy="993596"/>
          </a:xfrm>
        </p:spPr>
        <p:txBody>
          <a:bodyPr>
            <a:normAutofit/>
          </a:bodyPr>
          <a:lstStyle/>
          <a:p>
            <a:r>
              <a:rPr lang="en-US" sz="2400" dirty="0">
                <a:solidFill>
                  <a:srgbClr val="FF0000"/>
                </a:solidFill>
              </a:rPr>
              <a:t>Service Container Labeling 3CCR § </a:t>
            </a:r>
            <a:r>
              <a:rPr lang="en-US" sz="2400" dirty="0" smtClean="0">
                <a:solidFill>
                  <a:srgbClr val="FF0000"/>
                </a:solidFill>
              </a:rPr>
              <a:t>6678</a:t>
            </a:r>
            <a:endParaRPr lang="en-US" sz="2400" dirty="0">
              <a:solidFill>
                <a:srgbClr val="FF0000"/>
              </a:solidFill>
            </a:endParaRPr>
          </a:p>
        </p:txBody>
      </p:sp>
      <p:sp>
        <p:nvSpPr>
          <p:cNvPr id="5" name="Content Placeholder 4"/>
          <p:cNvSpPr>
            <a:spLocks noGrp="1"/>
          </p:cNvSpPr>
          <p:nvPr>
            <p:ph idx="1"/>
          </p:nvPr>
        </p:nvSpPr>
        <p:spPr>
          <a:xfrm>
            <a:off x="1948069" y="1408386"/>
            <a:ext cx="9700591" cy="4393324"/>
          </a:xfrm>
        </p:spPr>
        <p:txBody>
          <a:bodyPr>
            <a:normAutofit/>
          </a:bodyPr>
          <a:lstStyle/>
          <a:p>
            <a:r>
              <a:rPr lang="en-US" sz="2000" dirty="0"/>
              <a:t>All containers, other than the original manufacturer’s labeled container, used to store or hold pesticides , transport dilute or concentrated mixtures of any pesticide down a public road to another site</a:t>
            </a:r>
            <a:r>
              <a:rPr lang="en-US" sz="2000" dirty="0" smtClean="0"/>
              <a:t>.</a:t>
            </a:r>
          </a:p>
          <a:p>
            <a:r>
              <a:rPr lang="en-US" sz="2000" dirty="0"/>
              <a:t>Service containers, other than those used by a person engaged in the business of farming when the containers are used on the property the person is farming, shall be labeled with:</a:t>
            </a:r>
          </a:p>
          <a:p>
            <a:pPr marL="400050" lvl="1" indent="0">
              <a:buNone/>
            </a:pPr>
            <a:r>
              <a:rPr lang="en-US" sz="1800" dirty="0"/>
              <a:t>(a) the name and address of the person or firm responsible for the container;</a:t>
            </a:r>
          </a:p>
          <a:p>
            <a:pPr marL="400050" lvl="1" indent="0">
              <a:buNone/>
            </a:pPr>
            <a:r>
              <a:rPr lang="en-US" sz="1800" dirty="0"/>
              <a:t>(b) the identity of the pesticide in the container; and</a:t>
            </a:r>
          </a:p>
          <a:p>
            <a:pPr marL="400050" lvl="1" indent="0">
              <a:buNone/>
            </a:pPr>
            <a:r>
              <a:rPr lang="en-US" sz="1800" dirty="0"/>
              <a:t>(c) the word “Danger,” “Warning,” or “Caution” in accordance with the label on the original container.</a:t>
            </a:r>
          </a:p>
        </p:txBody>
      </p:sp>
    </p:spTree>
    <p:extLst>
      <p:ext uri="{BB962C8B-B14F-4D97-AF65-F5344CB8AC3E}">
        <p14:creationId xmlns:p14="http://schemas.microsoft.com/office/powerpoint/2010/main" val="420687228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99711" y="414790"/>
            <a:ext cx="8911687" cy="993596"/>
          </a:xfrm>
        </p:spPr>
        <p:txBody>
          <a:bodyPr>
            <a:normAutofit/>
          </a:bodyPr>
          <a:lstStyle/>
          <a:p>
            <a:r>
              <a:rPr lang="en-US" sz="2400" dirty="0"/>
              <a:t>Containers Properly Rinsed 3CCR § 6684</a:t>
            </a:r>
            <a:endParaRPr lang="en-US" sz="2400" dirty="0">
              <a:solidFill>
                <a:srgbClr val="FF0000"/>
              </a:solidFill>
            </a:endParaRPr>
          </a:p>
        </p:txBody>
      </p:sp>
      <p:sp>
        <p:nvSpPr>
          <p:cNvPr id="5" name="Content Placeholder 4"/>
          <p:cNvSpPr>
            <a:spLocks noGrp="1"/>
          </p:cNvSpPr>
          <p:nvPr>
            <p:ph idx="1"/>
          </p:nvPr>
        </p:nvSpPr>
        <p:spPr>
          <a:xfrm>
            <a:off x="1948069" y="1408386"/>
            <a:ext cx="9700591" cy="4393324"/>
          </a:xfrm>
        </p:spPr>
        <p:txBody>
          <a:bodyPr>
            <a:normAutofit/>
          </a:bodyPr>
          <a:lstStyle/>
          <a:p>
            <a:r>
              <a:rPr lang="en-US" sz="2000" dirty="0"/>
              <a:t>Handlers must triple rinse and drain containers at the time of use. Handlers must add the </a:t>
            </a:r>
            <a:r>
              <a:rPr lang="en-US" sz="2000" dirty="0" err="1"/>
              <a:t>rinsate</a:t>
            </a:r>
            <a:r>
              <a:rPr lang="en-US" sz="2000" dirty="0"/>
              <a:t> to the mix tank and use the </a:t>
            </a:r>
            <a:r>
              <a:rPr lang="en-US" sz="2000" dirty="0" err="1"/>
              <a:t>rinsate</a:t>
            </a:r>
            <a:r>
              <a:rPr lang="en-US" sz="2000" dirty="0"/>
              <a:t> in the application. Time of use means prior to the end of the mix/load operation</a:t>
            </a:r>
            <a:r>
              <a:rPr lang="en-US" sz="2000" dirty="0" smtClean="0"/>
              <a:t>.</a:t>
            </a:r>
          </a:p>
          <a:p>
            <a:r>
              <a:rPr lang="en-US" sz="2000" dirty="0"/>
              <a:t>Puncturing the containers is recommended in order to allow for drainage and aeration. </a:t>
            </a:r>
            <a:r>
              <a:rPr lang="en-US" sz="2000" dirty="0" err="1"/>
              <a:t>Unrinsed</a:t>
            </a:r>
            <a:r>
              <a:rPr lang="en-US" sz="2000" dirty="0"/>
              <a:t> or improperly rinsed containers are considered hazardous </a:t>
            </a:r>
            <a:r>
              <a:rPr lang="en-US" sz="2000" dirty="0" smtClean="0"/>
              <a:t>waste.</a:t>
            </a:r>
          </a:p>
          <a:p>
            <a:r>
              <a:rPr lang="en-US" sz="2000" dirty="0" smtClean="0"/>
              <a:t>Consult pesticide label for any additional requirements.</a:t>
            </a:r>
          </a:p>
        </p:txBody>
      </p:sp>
    </p:spTree>
    <p:extLst>
      <p:ext uri="{BB962C8B-B14F-4D97-AF65-F5344CB8AC3E}">
        <p14:creationId xmlns:p14="http://schemas.microsoft.com/office/powerpoint/2010/main" val="230824666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99711" y="414790"/>
            <a:ext cx="8911687" cy="993596"/>
          </a:xfrm>
        </p:spPr>
        <p:txBody>
          <a:bodyPr>
            <a:normAutofit/>
          </a:bodyPr>
          <a:lstStyle/>
          <a:p>
            <a:r>
              <a:rPr lang="en-US" sz="2400" dirty="0">
                <a:solidFill>
                  <a:srgbClr val="FF0000"/>
                </a:solidFill>
              </a:rPr>
              <a:t>Prohibited Containers for Pesticides 3CCR § 6680</a:t>
            </a:r>
          </a:p>
        </p:txBody>
      </p:sp>
      <p:sp>
        <p:nvSpPr>
          <p:cNvPr id="5" name="Content Placeholder 4"/>
          <p:cNvSpPr>
            <a:spLocks noGrp="1"/>
          </p:cNvSpPr>
          <p:nvPr>
            <p:ph idx="1"/>
          </p:nvPr>
        </p:nvSpPr>
        <p:spPr>
          <a:xfrm>
            <a:off x="1948069" y="1408386"/>
            <a:ext cx="9700591" cy="4393324"/>
          </a:xfrm>
        </p:spPr>
        <p:txBody>
          <a:bodyPr>
            <a:normAutofit/>
          </a:bodyPr>
          <a:lstStyle/>
          <a:p>
            <a:r>
              <a:rPr lang="en-US" sz="2400" dirty="0"/>
              <a:t>All pesticides being used, transported or in storage</a:t>
            </a:r>
            <a:r>
              <a:rPr lang="en-US" sz="2400" dirty="0" smtClean="0"/>
              <a:t>.</a:t>
            </a:r>
          </a:p>
          <a:p>
            <a:r>
              <a:rPr lang="en-US" sz="2400" dirty="0"/>
              <a:t>If service containers or measuring devices are </a:t>
            </a:r>
            <a:r>
              <a:rPr lang="en-US" sz="2400" dirty="0" smtClean="0"/>
              <a:t>used, ensure that </a:t>
            </a:r>
            <a:r>
              <a:rPr lang="en-US" sz="2400" dirty="0"/>
              <a:t>pesticides are not being placed in prohibited containers commonly used for food, drink or household products. </a:t>
            </a:r>
            <a:endParaRPr lang="en-US" sz="2400" dirty="0" smtClean="0"/>
          </a:p>
          <a:p>
            <a:r>
              <a:rPr lang="en-US" sz="2400" dirty="0" smtClean="0"/>
              <a:t>Examples </a:t>
            </a:r>
            <a:r>
              <a:rPr lang="en-US" sz="2400" dirty="0"/>
              <a:t>of improper storage containers include empty coffee cans, soda bottles or cans or cooking vessels.</a:t>
            </a:r>
            <a:endParaRPr lang="en-US" sz="2200" dirty="0">
              <a:solidFill>
                <a:schemeClr val="tx1"/>
              </a:solidFill>
            </a:endParaRPr>
          </a:p>
        </p:txBody>
      </p:sp>
    </p:spTree>
    <p:extLst>
      <p:ext uri="{BB962C8B-B14F-4D97-AF65-F5344CB8AC3E}">
        <p14:creationId xmlns:p14="http://schemas.microsoft.com/office/powerpoint/2010/main" val="116681119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Pesticide Storage</a:t>
            </a:r>
            <a:br>
              <a:rPr lang="en-US" dirty="0" smtClean="0"/>
            </a:br>
            <a:r>
              <a:rPr lang="en-US" sz="2000" dirty="0">
                <a:solidFill>
                  <a:srgbClr val="FF0000"/>
                </a:solidFill>
              </a:rPr>
              <a:t>Containers Labeled/Closures 3CCR § 6676</a:t>
            </a:r>
          </a:p>
        </p:txBody>
      </p:sp>
      <p:sp>
        <p:nvSpPr>
          <p:cNvPr id="3" name="Content Placeholder 2"/>
          <p:cNvSpPr>
            <a:spLocks noGrp="1"/>
          </p:cNvSpPr>
          <p:nvPr>
            <p:ph idx="1"/>
          </p:nvPr>
        </p:nvSpPr>
        <p:spPr>
          <a:xfrm>
            <a:off x="2769361" y="1905000"/>
            <a:ext cx="4834759" cy="3993931"/>
          </a:xfrm>
        </p:spPr>
        <p:txBody>
          <a:bodyPr>
            <a:normAutofit/>
          </a:bodyPr>
          <a:lstStyle/>
          <a:p>
            <a:pPr marL="0" indent="0">
              <a:buNone/>
            </a:pPr>
            <a:r>
              <a:rPr lang="en-US" sz="2000" dirty="0" smtClean="0"/>
              <a:t>Commercial pesticides must be kept in a secure (locked) location.</a:t>
            </a:r>
          </a:p>
          <a:p>
            <a:pPr marL="0" indent="0">
              <a:buNone/>
            </a:pPr>
            <a:r>
              <a:rPr lang="en-US" sz="2000" dirty="0" smtClean="0"/>
              <a:t>If they have the signal word of “warning” or “danger”, signage must be posted visible at 25’ from the location or entrance where the materials are stored.</a:t>
            </a:r>
            <a:endParaRPr lang="en-US" sz="2000" dirty="0"/>
          </a:p>
        </p:txBody>
      </p:sp>
      <p:pic>
        <p:nvPicPr>
          <p:cNvPr id="4" name="Picture 3"/>
          <p:cNvPicPr>
            <a:picLocks noChangeAspect="1"/>
          </p:cNvPicPr>
          <p:nvPr/>
        </p:nvPicPr>
        <p:blipFill>
          <a:blip r:embed="rId2"/>
          <a:stretch>
            <a:fillRect/>
          </a:stretch>
        </p:blipFill>
        <p:spPr>
          <a:xfrm>
            <a:off x="7896169" y="1905000"/>
            <a:ext cx="4117154" cy="2984937"/>
          </a:xfrm>
          <a:prstGeom prst="rect">
            <a:avLst/>
          </a:prstGeom>
        </p:spPr>
      </p:pic>
    </p:spTree>
    <p:extLst>
      <p:ext uri="{BB962C8B-B14F-4D97-AF65-F5344CB8AC3E}">
        <p14:creationId xmlns:p14="http://schemas.microsoft.com/office/powerpoint/2010/main" val="4992829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Inspections and Enforcement</a:t>
            </a:r>
            <a:endParaRPr lang="en-US" sz="4800" dirty="0"/>
          </a:p>
        </p:txBody>
      </p:sp>
    </p:spTree>
    <p:extLst>
      <p:ext uri="{BB962C8B-B14F-4D97-AF65-F5344CB8AC3E}">
        <p14:creationId xmlns:p14="http://schemas.microsoft.com/office/powerpoint/2010/main" val="422237306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Enforcement</a:t>
            </a:r>
            <a:endParaRPr lang="en-US" dirty="0"/>
          </a:p>
        </p:txBody>
      </p:sp>
      <p:sp>
        <p:nvSpPr>
          <p:cNvPr id="3" name="Content Placeholder 2"/>
          <p:cNvSpPr>
            <a:spLocks noGrp="1"/>
          </p:cNvSpPr>
          <p:nvPr>
            <p:ph idx="1"/>
          </p:nvPr>
        </p:nvSpPr>
        <p:spPr/>
        <p:txBody>
          <a:bodyPr/>
          <a:lstStyle/>
          <a:p>
            <a:r>
              <a:rPr lang="en-US" dirty="0" smtClean="0"/>
              <a:t>DPR, county agricultural commissioners and their staff are authorized under state law to enforce those provisions of state laws (Food and Ag Code) and regulations (Ca Code of </a:t>
            </a:r>
            <a:r>
              <a:rPr lang="en-US" dirty="0" err="1" smtClean="0"/>
              <a:t>Regs</a:t>
            </a:r>
            <a:r>
              <a:rPr lang="en-US" dirty="0" smtClean="0"/>
              <a:t>) as they pertain to pesticide use and safety.</a:t>
            </a:r>
          </a:p>
          <a:p>
            <a:r>
              <a:rPr lang="en-US" dirty="0" smtClean="0"/>
              <a:t>Includes inspection authority and investigation procedures, issuing permits, worker safety, groundwater protection and surface water protection.</a:t>
            </a:r>
          </a:p>
          <a:p>
            <a:r>
              <a:rPr lang="en-US" dirty="0" smtClean="0"/>
              <a:t>The goal is compliance with state laws and regulations; enforcement actions range from written violation notice to fines being assessed, depending on the severity, frequency, and previous history of similar violation(s).</a:t>
            </a:r>
            <a:endParaRPr lang="en-US" dirty="0"/>
          </a:p>
        </p:txBody>
      </p:sp>
    </p:spTree>
    <p:extLst>
      <p:ext uri="{BB962C8B-B14F-4D97-AF65-F5344CB8AC3E}">
        <p14:creationId xmlns:p14="http://schemas.microsoft.com/office/powerpoint/2010/main" val="168389385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Inspections</a:t>
            </a:r>
            <a:endParaRPr lang="en-US" dirty="0"/>
          </a:p>
        </p:txBody>
      </p:sp>
      <p:sp>
        <p:nvSpPr>
          <p:cNvPr id="3" name="Content Placeholder 2"/>
          <p:cNvSpPr>
            <a:spLocks noGrp="1"/>
          </p:cNvSpPr>
          <p:nvPr>
            <p:ph idx="1"/>
          </p:nvPr>
        </p:nvSpPr>
        <p:spPr>
          <a:xfrm>
            <a:off x="2385391" y="1537252"/>
            <a:ext cx="9448799" cy="4678018"/>
          </a:xfrm>
        </p:spPr>
        <p:txBody>
          <a:bodyPr>
            <a:noAutofit/>
          </a:bodyPr>
          <a:lstStyle/>
          <a:p>
            <a:pPr marL="0" indent="0">
              <a:buNone/>
            </a:pPr>
            <a:r>
              <a:rPr lang="en-US" sz="2000" dirty="0" smtClean="0"/>
              <a:t>Field Worker Safety Inspection</a:t>
            </a:r>
          </a:p>
          <a:p>
            <a:r>
              <a:rPr lang="en-US" dirty="0" smtClean="0"/>
              <a:t>anytime within 30 days of an application,</a:t>
            </a:r>
          </a:p>
          <a:p>
            <a:r>
              <a:rPr lang="en-US" dirty="0" smtClean="0"/>
              <a:t>Confirm current permit, </a:t>
            </a:r>
          </a:p>
          <a:p>
            <a:r>
              <a:rPr lang="en-US" dirty="0" smtClean="0"/>
              <a:t>Verify hazard communication, including completed PSIS A-8/A-9 posting, confirm it is complete, emergency medical care, etc.</a:t>
            </a:r>
          </a:p>
          <a:p>
            <a:r>
              <a:rPr lang="en-US" dirty="0" smtClean="0"/>
              <a:t>Document field size, fieldworker activity, number of fieldworkers interviewed, pesticide name/registration number, signal word of product, required PPE (additional PPE may be required for entering during REI)</a:t>
            </a:r>
          </a:p>
          <a:p>
            <a:r>
              <a:rPr lang="en-US" dirty="0" smtClean="0"/>
              <a:t>Confirm presence of decontamination materials (1 gallon water per employee, soap, single use towels) within1/4-mile of fieldworker working in a contaminated field.</a:t>
            </a:r>
          </a:p>
          <a:p>
            <a:endParaRPr lang="en-US" dirty="0" smtClean="0"/>
          </a:p>
        </p:txBody>
      </p:sp>
    </p:spTree>
    <p:extLst>
      <p:ext uri="{BB962C8B-B14F-4D97-AF65-F5344CB8AC3E}">
        <p14:creationId xmlns:p14="http://schemas.microsoft.com/office/powerpoint/2010/main" val="129657809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Inspections</a:t>
            </a:r>
            <a:endParaRPr lang="en-US" dirty="0"/>
          </a:p>
        </p:txBody>
      </p:sp>
      <p:sp>
        <p:nvSpPr>
          <p:cNvPr id="3" name="Content Placeholder 2"/>
          <p:cNvSpPr>
            <a:spLocks noGrp="1"/>
          </p:cNvSpPr>
          <p:nvPr>
            <p:ph idx="1"/>
          </p:nvPr>
        </p:nvSpPr>
        <p:spPr>
          <a:xfrm>
            <a:off x="2385391" y="1537252"/>
            <a:ext cx="9448799" cy="4678018"/>
          </a:xfrm>
        </p:spPr>
        <p:txBody>
          <a:bodyPr>
            <a:noAutofit/>
          </a:bodyPr>
          <a:lstStyle/>
          <a:p>
            <a:pPr marL="0" indent="0">
              <a:buNone/>
            </a:pPr>
            <a:r>
              <a:rPr lang="en-US" sz="2000" dirty="0" smtClean="0"/>
              <a:t>Pesticide Use Monitoring Inspection </a:t>
            </a:r>
          </a:p>
          <a:p>
            <a:r>
              <a:rPr lang="en-US" dirty="0"/>
              <a:t>C</a:t>
            </a:r>
            <a:r>
              <a:rPr lang="en-US" dirty="0" smtClean="0"/>
              <a:t>an be mix/load and/or application</a:t>
            </a:r>
          </a:p>
          <a:p>
            <a:r>
              <a:rPr lang="en-US" dirty="0" smtClean="0"/>
              <a:t>Used to determine handler and employer compliance with all applicable conditions of permit, pesticide labeling requirements, training, and worker safety;</a:t>
            </a:r>
          </a:p>
          <a:p>
            <a:r>
              <a:rPr lang="en-US" dirty="0" smtClean="0"/>
              <a:t>Confirms whether the handler and employer are mitigating any possible hazard to persons, non-target animal, crops and property;  </a:t>
            </a:r>
          </a:p>
          <a:p>
            <a:r>
              <a:rPr lang="en-US" dirty="0" smtClean="0"/>
              <a:t>Confirms ability to correctly identify the pesticide and to determine the compliance status of labeling requirements such as site, rate and handling precautions.</a:t>
            </a:r>
          </a:p>
          <a:p>
            <a:endParaRPr lang="en-US" dirty="0" smtClean="0"/>
          </a:p>
          <a:p>
            <a:endParaRPr lang="en-US" dirty="0" smtClean="0"/>
          </a:p>
        </p:txBody>
      </p:sp>
    </p:spTree>
    <p:extLst>
      <p:ext uri="{BB962C8B-B14F-4D97-AF65-F5344CB8AC3E}">
        <p14:creationId xmlns:p14="http://schemas.microsoft.com/office/powerpoint/2010/main" val="1099882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of Feds/US EPA</a:t>
            </a:r>
            <a:endParaRPr lang="en-US" dirty="0"/>
          </a:p>
        </p:txBody>
      </p:sp>
      <p:sp>
        <p:nvSpPr>
          <p:cNvPr id="3" name="Content Placeholder 2"/>
          <p:cNvSpPr>
            <a:spLocks noGrp="1"/>
          </p:cNvSpPr>
          <p:nvPr>
            <p:ph idx="1"/>
          </p:nvPr>
        </p:nvSpPr>
        <p:spPr/>
        <p:txBody>
          <a:bodyPr>
            <a:normAutofit/>
          </a:bodyPr>
          <a:lstStyle/>
          <a:p>
            <a:r>
              <a:rPr lang="en-US" sz="2200" dirty="0" smtClean="0"/>
              <a:t>Federal Insecticide, Fungicide, and Rodenticide Act (FIFRA) authorizes state regulation of the sale and use of federally registered pesticides as long as the states regulations are at least as restrictive as federal standards.</a:t>
            </a:r>
            <a:endParaRPr lang="en-US" sz="2200" dirty="0"/>
          </a:p>
        </p:txBody>
      </p:sp>
    </p:spTree>
    <p:extLst>
      <p:ext uri="{BB962C8B-B14F-4D97-AF65-F5344CB8AC3E}">
        <p14:creationId xmlns:p14="http://schemas.microsoft.com/office/powerpoint/2010/main" val="228303339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5391" y="624110"/>
            <a:ext cx="8911687" cy="1280890"/>
          </a:xfrm>
        </p:spPr>
        <p:txBody>
          <a:bodyPr>
            <a:normAutofit fontScale="90000"/>
          </a:bodyPr>
          <a:lstStyle/>
          <a:p>
            <a:r>
              <a:rPr lang="en-US" sz="3100" dirty="0" smtClean="0"/>
              <a:t>Inspections </a:t>
            </a:r>
            <a:r>
              <a:rPr lang="en-US" sz="3100" dirty="0"/>
              <a:t>Pest Control Headquarters Inspection </a:t>
            </a:r>
            <a:r>
              <a:rPr lang="en-US" b="1" dirty="0"/>
              <a:t/>
            </a:r>
            <a:br>
              <a:rPr lang="en-US" b="1" dirty="0"/>
            </a:br>
            <a:endParaRPr lang="en-US" dirty="0"/>
          </a:p>
        </p:txBody>
      </p:sp>
      <p:sp>
        <p:nvSpPr>
          <p:cNvPr id="3" name="Content Placeholder 2"/>
          <p:cNvSpPr>
            <a:spLocks noGrp="1"/>
          </p:cNvSpPr>
          <p:nvPr>
            <p:ph idx="1"/>
          </p:nvPr>
        </p:nvSpPr>
        <p:spPr>
          <a:xfrm>
            <a:off x="2385391" y="1905000"/>
            <a:ext cx="9448799" cy="4310270"/>
          </a:xfrm>
        </p:spPr>
        <p:txBody>
          <a:bodyPr>
            <a:noAutofit/>
          </a:bodyPr>
          <a:lstStyle/>
          <a:p>
            <a:r>
              <a:rPr lang="en-US" dirty="0" smtClean="0"/>
              <a:t>Confirm current OIN/permit, </a:t>
            </a:r>
            <a:r>
              <a:rPr lang="en-US" dirty="0"/>
              <a:t>3CCR § 6622</a:t>
            </a:r>
            <a:endParaRPr lang="en-US" dirty="0" smtClean="0"/>
          </a:p>
          <a:p>
            <a:r>
              <a:rPr lang="en-US" dirty="0"/>
              <a:t>All permit related records retained for 2 </a:t>
            </a:r>
            <a:r>
              <a:rPr lang="en-US" dirty="0" smtClean="0"/>
              <a:t>years, </a:t>
            </a:r>
            <a:r>
              <a:rPr lang="en-US" dirty="0"/>
              <a:t>3CCR § 6623, 3CCR § </a:t>
            </a:r>
            <a:r>
              <a:rPr lang="en-US" dirty="0" smtClean="0"/>
              <a:t>6626</a:t>
            </a:r>
            <a:endParaRPr lang="en-US" dirty="0"/>
          </a:p>
          <a:p>
            <a:r>
              <a:rPr lang="en-US" dirty="0" smtClean="0"/>
              <a:t>Review of training documents, must have a qualified trainer (QAC, QAL, PAC, PCA), written training program</a:t>
            </a:r>
          </a:p>
          <a:p>
            <a:r>
              <a:rPr lang="en-US" dirty="0" smtClean="0"/>
              <a:t>Required posted employee documents (Hazard communication, respiratory program, planned emergency care posted, A-8, SDS),</a:t>
            </a:r>
          </a:p>
          <a:p>
            <a:r>
              <a:rPr lang="en-US" dirty="0" smtClean="0"/>
              <a:t>Change area (water, soap and single use towels),</a:t>
            </a:r>
          </a:p>
          <a:p>
            <a:r>
              <a:rPr lang="en-US" dirty="0" smtClean="0"/>
              <a:t>Storage of PPE (clean, good repair, employer responsible to clean and maintain), remains on property,</a:t>
            </a:r>
          </a:p>
          <a:p>
            <a:r>
              <a:rPr lang="en-US" dirty="0" smtClean="0"/>
              <a:t>Pesticide storage – containers labeled, appropriate service containers, service container labeling, containers secured, signage posted if warning/danger,</a:t>
            </a:r>
            <a:endParaRPr lang="en-US" dirty="0"/>
          </a:p>
        </p:txBody>
      </p:sp>
    </p:spTree>
    <p:extLst>
      <p:ext uri="{BB962C8B-B14F-4D97-AF65-F5344CB8AC3E}">
        <p14:creationId xmlns:p14="http://schemas.microsoft.com/office/powerpoint/2010/main" val="187436436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Points</a:t>
            </a:r>
            <a:endParaRPr lang="en-US" dirty="0"/>
          </a:p>
        </p:txBody>
      </p:sp>
      <p:sp>
        <p:nvSpPr>
          <p:cNvPr id="3" name="Content Placeholder 2"/>
          <p:cNvSpPr>
            <a:spLocks noGrp="1"/>
          </p:cNvSpPr>
          <p:nvPr>
            <p:ph idx="1"/>
          </p:nvPr>
        </p:nvSpPr>
        <p:spPr>
          <a:xfrm>
            <a:off x="1839310" y="1608083"/>
            <a:ext cx="9665302" cy="4303139"/>
          </a:xfrm>
        </p:spPr>
        <p:txBody>
          <a:bodyPr/>
          <a:lstStyle/>
          <a:p>
            <a:r>
              <a:rPr lang="en-US" dirty="0" smtClean="0"/>
              <a:t>Must have a pesticide permit from our office prior to making a pesticide application; make monthly reports for </a:t>
            </a:r>
            <a:r>
              <a:rPr lang="en-US" smtClean="0"/>
              <a:t>all applications.</a:t>
            </a:r>
            <a:endParaRPr lang="en-US" dirty="0" smtClean="0"/>
          </a:p>
          <a:p>
            <a:r>
              <a:rPr lang="en-US" dirty="0" smtClean="0"/>
              <a:t>Must have your Pest Management Plan reviewed by our office prior to first pesticide use.</a:t>
            </a:r>
          </a:p>
          <a:p>
            <a:r>
              <a:rPr lang="en-US" dirty="0" smtClean="0"/>
              <a:t>Develop a written training program for fieldworkers and handlers; maintain written training documents; train employees.</a:t>
            </a:r>
          </a:p>
          <a:p>
            <a:r>
              <a:rPr lang="en-US" dirty="0" smtClean="0"/>
              <a:t>Maintain necessary hazard communication documents.</a:t>
            </a:r>
          </a:p>
          <a:p>
            <a:r>
              <a:rPr lang="en-US" dirty="0" smtClean="0"/>
              <a:t>Provide and maintain all necessary PPE and decontamination facilities.</a:t>
            </a:r>
          </a:p>
          <a:p>
            <a:r>
              <a:rPr lang="en-US" dirty="0" smtClean="0"/>
              <a:t>Follow the label!</a:t>
            </a:r>
          </a:p>
          <a:p>
            <a:pPr marL="0" indent="0">
              <a:buNone/>
            </a:pPr>
            <a:endParaRPr lang="en-US" dirty="0"/>
          </a:p>
        </p:txBody>
      </p:sp>
    </p:spTree>
    <p:extLst>
      <p:ext uri="{BB962C8B-B14F-4D97-AF65-F5344CB8AC3E}">
        <p14:creationId xmlns:p14="http://schemas.microsoft.com/office/powerpoint/2010/main" val="31810161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Nevada County Department of Agriculture</a:t>
            </a:r>
            <a:endParaRPr lang="en-US" dirty="0"/>
          </a:p>
        </p:txBody>
      </p:sp>
      <p:sp>
        <p:nvSpPr>
          <p:cNvPr id="3" name="Content Placeholder 2"/>
          <p:cNvSpPr>
            <a:spLocks noGrp="1"/>
          </p:cNvSpPr>
          <p:nvPr>
            <p:ph idx="1"/>
          </p:nvPr>
        </p:nvSpPr>
        <p:spPr/>
        <p:txBody>
          <a:bodyPr/>
          <a:lstStyle/>
          <a:p>
            <a:pPr marL="0" indent="0">
              <a:buNone/>
            </a:pPr>
            <a:r>
              <a:rPr lang="en-US" dirty="0" smtClean="0"/>
              <a:t>530-470-2690</a:t>
            </a:r>
          </a:p>
          <a:p>
            <a:pPr marL="0" indent="0">
              <a:buNone/>
            </a:pPr>
            <a:r>
              <a:rPr lang="en-US" dirty="0" smtClean="0">
                <a:hlinkClick r:id="rId2"/>
              </a:rPr>
              <a:t>agdept@co.nevada.ca.us</a:t>
            </a:r>
            <a:endParaRPr lang="en-US" dirty="0" smtClean="0"/>
          </a:p>
          <a:p>
            <a:pPr marL="0" indent="0">
              <a:buNone/>
            </a:pPr>
            <a:endParaRPr lang="en-US" dirty="0"/>
          </a:p>
          <a:p>
            <a:pPr marL="0" indent="0">
              <a:buNone/>
            </a:pPr>
            <a:r>
              <a:rPr lang="en-US" dirty="0" smtClean="0"/>
              <a:t>950 Maidu Ave #170</a:t>
            </a:r>
          </a:p>
          <a:p>
            <a:pPr marL="0" indent="0">
              <a:buNone/>
            </a:pPr>
            <a:r>
              <a:rPr lang="en-US" dirty="0" smtClean="0"/>
              <a:t>Nevada City, CA 95959</a:t>
            </a:r>
          </a:p>
          <a:p>
            <a:pPr marL="0" indent="0">
              <a:buNone/>
            </a:pPr>
            <a:endParaRPr lang="en-US" dirty="0"/>
          </a:p>
        </p:txBody>
      </p:sp>
    </p:spTree>
    <p:extLst>
      <p:ext uri="{BB962C8B-B14F-4D97-AF65-F5344CB8AC3E}">
        <p14:creationId xmlns:p14="http://schemas.microsoft.com/office/powerpoint/2010/main" val="24622056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a:t>
            </a:r>
            <a:r>
              <a:rPr lang="en-US" dirty="0"/>
              <a:t>of </a:t>
            </a:r>
            <a:r>
              <a:rPr lang="en-US" dirty="0" smtClean="0"/>
              <a:t>California - DPR</a:t>
            </a:r>
            <a:endParaRPr lang="en-US" dirty="0"/>
          </a:p>
        </p:txBody>
      </p:sp>
      <p:sp>
        <p:nvSpPr>
          <p:cNvPr id="3" name="Content Placeholder 2"/>
          <p:cNvSpPr>
            <a:spLocks noGrp="1"/>
          </p:cNvSpPr>
          <p:nvPr>
            <p:ph idx="1"/>
          </p:nvPr>
        </p:nvSpPr>
        <p:spPr>
          <a:xfrm>
            <a:off x="2589212" y="1683027"/>
            <a:ext cx="8915400" cy="4505738"/>
          </a:xfrm>
        </p:spPr>
        <p:txBody>
          <a:bodyPr>
            <a:normAutofit/>
          </a:bodyPr>
          <a:lstStyle/>
          <a:p>
            <a:r>
              <a:rPr lang="en-US" sz="2200" dirty="0" smtClean="0"/>
              <a:t>Reviews/registers pesticides approved by US EPA for use in California.</a:t>
            </a:r>
          </a:p>
          <a:p>
            <a:r>
              <a:rPr lang="en-US" sz="2200" dirty="0" smtClean="0"/>
              <a:t>Licensing commercial pesticide applicators, including pest control dealers, brokers, maintenance gardeners, pest control advisors and qualified applicators.</a:t>
            </a:r>
          </a:p>
          <a:p>
            <a:r>
              <a:rPr lang="en-US" sz="2200" dirty="0" smtClean="0"/>
              <a:t>Provides training and oversite to county agricultural commissioners and their staff.</a:t>
            </a:r>
          </a:p>
          <a:p>
            <a:endParaRPr lang="en-US" sz="2200" dirty="0" smtClean="0"/>
          </a:p>
        </p:txBody>
      </p:sp>
    </p:spTree>
    <p:extLst>
      <p:ext uri="{BB962C8B-B14F-4D97-AF65-F5344CB8AC3E}">
        <p14:creationId xmlns:p14="http://schemas.microsoft.com/office/powerpoint/2010/main" val="4640349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8253" y="511817"/>
            <a:ext cx="9361192" cy="1280890"/>
          </a:xfrm>
        </p:spPr>
        <p:txBody>
          <a:bodyPr>
            <a:normAutofit fontScale="90000"/>
          </a:bodyPr>
          <a:lstStyle/>
          <a:p>
            <a:r>
              <a:rPr lang="en-US" sz="4400" dirty="0" smtClean="0"/>
              <a:t>Role of California Ag Commissioners (CAC’s)</a:t>
            </a:r>
            <a:endParaRPr lang="en-US" sz="4400" dirty="0"/>
          </a:p>
        </p:txBody>
      </p:sp>
      <p:sp>
        <p:nvSpPr>
          <p:cNvPr id="3" name="Content Placeholder 2"/>
          <p:cNvSpPr>
            <a:spLocks noGrp="1"/>
          </p:cNvSpPr>
          <p:nvPr>
            <p:ph idx="1"/>
          </p:nvPr>
        </p:nvSpPr>
        <p:spPr>
          <a:xfrm>
            <a:off x="2228296" y="1792707"/>
            <a:ext cx="6171924" cy="4197276"/>
          </a:xfrm>
        </p:spPr>
        <p:txBody>
          <a:bodyPr>
            <a:normAutofit fontScale="92500"/>
          </a:bodyPr>
          <a:lstStyle/>
          <a:p>
            <a:r>
              <a:rPr lang="en-US" sz="2200" i="1" dirty="0"/>
              <a:t>Performing inspections, compliance monitoring, and compliance assistance that focus on protecting pesticide applicators and workers</a:t>
            </a:r>
          </a:p>
          <a:p>
            <a:r>
              <a:rPr lang="en-US" sz="2200" i="1" dirty="0"/>
              <a:t>Investigating all priority incidents and </a:t>
            </a:r>
            <a:r>
              <a:rPr lang="en-US" sz="2200" i="1" dirty="0" smtClean="0"/>
              <a:t>illnesses</a:t>
            </a:r>
          </a:p>
          <a:p>
            <a:r>
              <a:rPr lang="en-US" sz="2200" i="1" dirty="0" smtClean="0"/>
              <a:t>Issuing CEQA-compliant pesticide permits</a:t>
            </a:r>
            <a:endParaRPr lang="en-US" sz="2200" i="1" dirty="0"/>
          </a:p>
          <a:p>
            <a:r>
              <a:rPr lang="en-US" sz="2200" i="1" dirty="0"/>
              <a:t>Enforcing the requirements of pesticide product labeling and ensuring safe use.</a:t>
            </a:r>
          </a:p>
          <a:p>
            <a:pPr marL="365125" lvl="1" indent="0">
              <a:buNone/>
            </a:pPr>
            <a:r>
              <a:rPr lang="en-US" altLang="en-US" sz="2200" dirty="0" smtClean="0">
                <a:solidFill>
                  <a:srgbClr val="FF0000"/>
                </a:solidFill>
              </a:rPr>
              <a:t>The authority to perform these activities is defined in the Food and Ag Code (FAC) and California Code of Regulations (CCR).</a:t>
            </a:r>
            <a:endParaRPr lang="en-US" altLang="en-US" sz="2200" dirty="0">
              <a:solidFill>
                <a:srgbClr val="FF000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60174" y="1792707"/>
            <a:ext cx="2584484" cy="38837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623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0728" y="260553"/>
            <a:ext cx="8911687" cy="1280890"/>
          </a:xfrm>
        </p:spPr>
        <p:txBody>
          <a:bodyPr>
            <a:normAutofit/>
          </a:bodyPr>
          <a:lstStyle/>
          <a:p>
            <a:r>
              <a:rPr lang="en-US" sz="4400" dirty="0" smtClean="0"/>
              <a:t>What is a pesticide?</a:t>
            </a:r>
            <a:endParaRPr lang="en-US" sz="4400" dirty="0"/>
          </a:p>
        </p:txBody>
      </p:sp>
      <p:sp>
        <p:nvSpPr>
          <p:cNvPr id="3" name="Content Placeholder 2"/>
          <p:cNvSpPr>
            <a:spLocks noGrp="1"/>
          </p:cNvSpPr>
          <p:nvPr>
            <p:ph idx="1"/>
          </p:nvPr>
        </p:nvSpPr>
        <p:spPr>
          <a:xfrm>
            <a:off x="2317072" y="1768348"/>
            <a:ext cx="5504462" cy="3465141"/>
          </a:xfrm>
        </p:spPr>
        <p:txBody>
          <a:bodyPr>
            <a:normAutofit/>
          </a:bodyPr>
          <a:lstStyle/>
          <a:p>
            <a:pPr marL="822325" lvl="1" indent="-457200">
              <a:buFont typeface="Wingdings" panose="05000000000000000000" pitchFamily="2" charset="2"/>
              <a:buChar char="Ø"/>
            </a:pPr>
            <a:r>
              <a:rPr lang="en-US" altLang="en-US" sz="2200" dirty="0" smtClean="0">
                <a:solidFill>
                  <a:schemeClr val="accent6">
                    <a:lumMod val="75000"/>
                  </a:schemeClr>
                </a:solidFill>
              </a:rPr>
              <a:t>Pesticide </a:t>
            </a:r>
            <a:r>
              <a:rPr lang="en-US" altLang="en-US" sz="2200" dirty="0">
                <a:solidFill>
                  <a:schemeClr val="accent6">
                    <a:lumMod val="75000"/>
                  </a:schemeClr>
                </a:solidFill>
              </a:rPr>
              <a:t>is an umbrella term for all herbicides, rodenticides, </a:t>
            </a:r>
            <a:r>
              <a:rPr lang="en-US" altLang="en-US" sz="2200" dirty="0" err="1">
                <a:solidFill>
                  <a:schemeClr val="accent6">
                    <a:lumMod val="75000"/>
                  </a:schemeClr>
                </a:solidFill>
              </a:rPr>
              <a:t>miticides</a:t>
            </a:r>
            <a:r>
              <a:rPr lang="en-US" altLang="en-US" sz="2200" dirty="0">
                <a:solidFill>
                  <a:schemeClr val="accent6">
                    <a:lumMod val="75000"/>
                  </a:schemeClr>
                </a:solidFill>
              </a:rPr>
              <a:t>, fungicides</a:t>
            </a:r>
            <a:r>
              <a:rPr lang="en-US" altLang="en-US" sz="2200" dirty="0" smtClean="0">
                <a:solidFill>
                  <a:schemeClr val="accent6">
                    <a:lumMod val="75000"/>
                  </a:schemeClr>
                </a:solidFill>
              </a:rPr>
              <a:t>, antimicrobials, </a:t>
            </a:r>
            <a:r>
              <a:rPr lang="en-US" altLang="en-US" sz="2200" dirty="0">
                <a:solidFill>
                  <a:schemeClr val="accent6">
                    <a:lumMod val="75000"/>
                  </a:schemeClr>
                </a:solidFill>
              </a:rPr>
              <a:t>etc.  </a:t>
            </a:r>
            <a:endParaRPr lang="en-US" altLang="en-US" sz="2200" dirty="0" smtClean="0">
              <a:solidFill>
                <a:schemeClr val="accent6">
                  <a:lumMod val="75000"/>
                </a:schemeClr>
              </a:solidFill>
            </a:endParaRPr>
          </a:p>
          <a:p>
            <a:pPr marL="822325" lvl="1" indent="-457200">
              <a:buFont typeface="Wingdings" panose="05000000000000000000" pitchFamily="2" charset="2"/>
              <a:buChar char="Ø"/>
            </a:pPr>
            <a:r>
              <a:rPr lang="en-US" altLang="en-US" sz="2200" dirty="0" smtClean="0">
                <a:solidFill>
                  <a:schemeClr val="accent6">
                    <a:lumMod val="75000"/>
                  </a:schemeClr>
                </a:solidFill>
              </a:rPr>
              <a:t>A </a:t>
            </a:r>
            <a:r>
              <a:rPr lang="en-US" altLang="en-US" sz="2200" dirty="0">
                <a:solidFill>
                  <a:schemeClr val="accent6">
                    <a:lumMod val="75000"/>
                  </a:schemeClr>
                </a:solidFill>
              </a:rPr>
              <a:t>pesticide is defined as anything used to mitigate a </a:t>
            </a:r>
            <a:r>
              <a:rPr lang="en-US" altLang="en-US" sz="2200" dirty="0" smtClean="0">
                <a:solidFill>
                  <a:schemeClr val="accent6">
                    <a:lumMod val="75000"/>
                  </a:schemeClr>
                </a:solidFill>
              </a:rPr>
              <a:t>pest.</a:t>
            </a:r>
            <a:endParaRPr lang="en-US" altLang="en-US" sz="2200" dirty="0">
              <a:solidFill>
                <a:schemeClr val="accent6">
                  <a:lumMod val="75000"/>
                </a:schemeClr>
              </a:solidFill>
            </a:endParaRPr>
          </a:p>
          <a:p>
            <a:pPr marL="822325" lvl="1" indent="-457200">
              <a:buFont typeface="Wingdings" panose="05000000000000000000" pitchFamily="2" charset="2"/>
              <a:buChar char="Ø"/>
            </a:pPr>
            <a:r>
              <a:rPr lang="en-US" altLang="en-US" sz="2200" dirty="0">
                <a:solidFill>
                  <a:schemeClr val="accent6">
                    <a:lumMod val="75000"/>
                  </a:schemeClr>
                </a:solidFill>
              </a:rPr>
              <a:t>P</a:t>
            </a:r>
            <a:r>
              <a:rPr lang="en-US" altLang="en-US" sz="2200" dirty="0" smtClean="0">
                <a:solidFill>
                  <a:schemeClr val="accent6">
                    <a:lumMod val="75000"/>
                  </a:schemeClr>
                </a:solidFill>
              </a:rPr>
              <a:t>esticides are also used in organic agriculture.</a:t>
            </a:r>
            <a:endParaRPr lang="en-US" altLang="en-US" sz="2200" dirty="0">
              <a:solidFill>
                <a:schemeClr val="accent6">
                  <a:lumMod val="75000"/>
                </a:schemeClr>
              </a:solidFill>
            </a:endParaRPr>
          </a:p>
        </p:txBody>
      </p:sp>
      <p:pic>
        <p:nvPicPr>
          <p:cNvPr id="4" name="Picture 3"/>
          <p:cNvPicPr>
            <a:picLocks noChangeAspect="1"/>
          </p:cNvPicPr>
          <p:nvPr/>
        </p:nvPicPr>
        <p:blipFill>
          <a:blip r:embed="rId2"/>
          <a:stretch>
            <a:fillRect/>
          </a:stretch>
        </p:blipFill>
        <p:spPr>
          <a:xfrm>
            <a:off x="7821534" y="1768348"/>
            <a:ext cx="4048217" cy="3465141"/>
          </a:xfrm>
          <a:prstGeom prst="rect">
            <a:avLst/>
          </a:prstGeom>
        </p:spPr>
      </p:pic>
    </p:spTree>
    <p:extLst>
      <p:ext uri="{BB962C8B-B14F-4D97-AF65-F5344CB8AC3E}">
        <p14:creationId xmlns:p14="http://schemas.microsoft.com/office/powerpoint/2010/main" val="3658825325"/>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14921</TotalTime>
  <Words>4911</Words>
  <Application>Microsoft Office PowerPoint</Application>
  <PresentationFormat>Widescreen</PresentationFormat>
  <Paragraphs>537</Paragraphs>
  <Slides>62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62</vt:i4>
      </vt:variant>
    </vt:vector>
  </HeadingPairs>
  <TitlesOfParts>
    <vt:vector size="68" baseType="lpstr">
      <vt:lpstr>Arial</vt:lpstr>
      <vt:lpstr>Calibri</vt:lpstr>
      <vt:lpstr>Century Gothic</vt:lpstr>
      <vt:lpstr>Wingdings</vt:lpstr>
      <vt:lpstr>Wingdings 3</vt:lpstr>
      <vt:lpstr>Wisp</vt:lpstr>
      <vt:lpstr>Pesticides and Cannabis</vt:lpstr>
      <vt:lpstr>PowerPoint Presentation</vt:lpstr>
      <vt:lpstr>What is the difference between a law, a regulation and an ordinance?</vt:lpstr>
      <vt:lpstr>Why is this important?</vt:lpstr>
      <vt:lpstr>Federal, State and Local Jurisdictions</vt:lpstr>
      <vt:lpstr>Role of Feds/US EPA</vt:lpstr>
      <vt:lpstr>Role of California - DPR</vt:lpstr>
      <vt:lpstr>Role of California Ag Commissioners (CAC’s)</vt:lpstr>
      <vt:lpstr>What is a pesticide?</vt:lpstr>
      <vt:lpstr>Pesticide Registration</vt:lpstr>
      <vt:lpstr>The Label is Law!!</vt:lpstr>
      <vt:lpstr>PowerPoint Presentation</vt:lpstr>
      <vt:lpstr>PowerPoint Presentation</vt:lpstr>
      <vt:lpstr>PowerPoint Presentation</vt:lpstr>
      <vt:lpstr>Legal Ramifications for Cannabis</vt:lpstr>
      <vt:lpstr>Ag Commissioner Pest Management Review</vt:lpstr>
      <vt:lpstr>Possibly Allowed Active Ingredients</vt:lpstr>
      <vt:lpstr>Never allowed!</vt:lpstr>
      <vt:lpstr>16CCR 5719 Residual Pesticide Testing</vt:lpstr>
      <vt:lpstr>Residue Tolerances Category 1 and 2</vt:lpstr>
      <vt:lpstr>Selling commercial pesticides</vt:lpstr>
      <vt:lpstr>Some misconceptions</vt:lpstr>
      <vt:lpstr>Pesticide Permits</vt:lpstr>
      <vt:lpstr>Pesticide Permits  Operator Identification Number Obtained 3CCR § 6622 </vt:lpstr>
      <vt:lpstr>Pesticide Reporting Pesticide Use Records Available / 2 Years 3CCR § 6624 Pesticide Use Reports Submitted 3CCR § 6626 /6627</vt:lpstr>
      <vt:lpstr>PowerPoint Presentation</vt:lpstr>
      <vt:lpstr>Worker Safety</vt:lpstr>
      <vt:lpstr>Worker Safety Program</vt:lpstr>
      <vt:lpstr>Emergency Medical Care Planned 3CCR § 6726/6766</vt:lpstr>
      <vt:lpstr>Personal Protective Equipment</vt:lpstr>
      <vt:lpstr>Proper Storage of Personal Protective Equipment 3CCR § 6738(a) </vt:lpstr>
      <vt:lpstr>Change Area 3CCR § 6732</vt:lpstr>
      <vt:lpstr>Hazard Communication</vt:lpstr>
      <vt:lpstr>Hazard Communication</vt:lpstr>
      <vt:lpstr>Hazard Communication</vt:lpstr>
      <vt:lpstr>Application Specific Information Display for Handlers 3CCR § 6723.1</vt:lpstr>
      <vt:lpstr>Hazard Communication for Fieldworkers 3CCR § 6761</vt:lpstr>
      <vt:lpstr>Application Specific Information for Fieldworkers 3CCR § 6761.1</vt:lpstr>
      <vt:lpstr>Application Specific Information for Fieldworkers 3CCR § 6761.1, con’t</vt:lpstr>
      <vt:lpstr>Training</vt:lpstr>
      <vt:lpstr>Handlers and Fieldworkers</vt:lpstr>
      <vt:lpstr>Written Program 3CCR § 6724(a) </vt:lpstr>
      <vt:lpstr>Pesticide Safety Information Series (PSIS) A-Series</vt:lpstr>
      <vt:lpstr>Handler Training 3CCR § 6724</vt:lpstr>
      <vt:lpstr>Fieldworker Training 3CCR § 6764</vt:lpstr>
      <vt:lpstr>Trainer Qualified 3CCR § 6724(f)</vt:lpstr>
      <vt:lpstr>Respiratory Protection Written Program 3CCR § 6739(a)</vt:lpstr>
      <vt:lpstr>Respiratory Protection Medical Evaluation 3CCR § 6739(q)(s); Fit Test Records 3CCR § 6739(p)(2) and (3) </vt:lpstr>
      <vt:lpstr>Respirator Storage 3CCR § 6739(h)(4)</vt:lpstr>
      <vt:lpstr>Pesticide Containers and Storage</vt:lpstr>
      <vt:lpstr>Containers Secured 3CCR § 6672(b)</vt:lpstr>
      <vt:lpstr>Service Container Labeling 3CCR § 6678</vt:lpstr>
      <vt:lpstr>Containers Properly Rinsed 3CCR § 6684</vt:lpstr>
      <vt:lpstr>Prohibited Containers for Pesticides 3CCR § 6680</vt:lpstr>
      <vt:lpstr>Pesticide Storage Containers Labeled/Closures 3CCR § 6676</vt:lpstr>
      <vt:lpstr>Inspections and Enforcement</vt:lpstr>
      <vt:lpstr>Enforcement</vt:lpstr>
      <vt:lpstr>Inspections</vt:lpstr>
      <vt:lpstr>Inspections</vt:lpstr>
      <vt:lpstr>Inspections Pest Control Headquarters Inspection  </vt:lpstr>
      <vt:lpstr>Key Points</vt:lpstr>
      <vt:lpstr>Nevada County Department of Agriculture</vt:lpstr>
    </vt:vector>
  </TitlesOfParts>
  <Company>County of Nevada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Pesticides and Cannabis</dc:title>
  <dc:creator>Luci Wilson</dc:creator>
  <cp:lastModifiedBy>Chris de Nijs</cp:lastModifiedBy>
  <cp:revision>92</cp:revision>
  <cp:lastPrinted>2019-02-21T23:44:12Z</cp:lastPrinted>
  <dcterms:created xsi:type="dcterms:W3CDTF">2018-10-22T18:04:20Z</dcterms:created>
  <dcterms:modified xsi:type="dcterms:W3CDTF">2019-02-21T23:46:16Z</dcterms:modified>
</cp:coreProperties>
</file>