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0" r:id="rId1"/>
  </p:sldMasterIdLst>
  <p:notesMasterIdLst>
    <p:notesMasterId r:id="rId29"/>
  </p:notesMasterIdLst>
  <p:handoutMasterIdLst>
    <p:handoutMasterId r:id="rId30"/>
  </p:handoutMasterIdLst>
  <p:sldIdLst>
    <p:sldId id="326" r:id="rId2"/>
    <p:sldId id="308" r:id="rId3"/>
    <p:sldId id="336" r:id="rId4"/>
    <p:sldId id="339" r:id="rId5"/>
    <p:sldId id="345" r:id="rId6"/>
    <p:sldId id="313" r:id="rId7"/>
    <p:sldId id="314" r:id="rId8"/>
    <p:sldId id="333" r:id="rId9"/>
    <p:sldId id="341" r:id="rId10"/>
    <p:sldId id="291" r:id="rId11"/>
    <p:sldId id="342" r:id="rId12"/>
    <p:sldId id="344" r:id="rId13"/>
    <p:sldId id="343" r:id="rId14"/>
    <p:sldId id="320" r:id="rId15"/>
    <p:sldId id="321" r:id="rId16"/>
    <p:sldId id="306" r:id="rId17"/>
    <p:sldId id="338" r:id="rId18"/>
    <p:sldId id="294" r:id="rId19"/>
    <p:sldId id="307" r:id="rId20"/>
    <p:sldId id="340" r:id="rId21"/>
    <p:sldId id="295" r:id="rId22"/>
    <p:sldId id="296" r:id="rId23"/>
    <p:sldId id="334" r:id="rId24"/>
    <p:sldId id="303" r:id="rId25"/>
    <p:sldId id="324" r:id="rId26"/>
    <p:sldId id="332" r:id="rId27"/>
    <p:sldId id="290" r:id="rId2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32" autoAdjust="0"/>
    <p:restoredTop sz="87801" autoAdjust="0"/>
  </p:normalViewPr>
  <p:slideViewPr>
    <p:cSldViewPr>
      <p:cViewPr>
        <p:scale>
          <a:sx n="100" d="100"/>
          <a:sy n="100" d="100"/>
        </p:scale>
        <p:origin x="-3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2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38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060" tIns="46029" rIns="92060" bIns="46029" numCol="1" anchor="t" anchorCtr="0" compatLnSpc="1">
            <a:prstTxWarp prst="textNoShape">
              <a:avLst/>
            </a:prstTxWarp>
          </a:bodyPr>
          <a:lstStyle>
            <a:lvl1pPr defTabSz="92045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060" tIns="46029" rIns="92060" bIns="46029" numCol="1" anchor="b" anchorCtr="0" compatLnSpc="1">
            <a:prstTxWarp prst="textNoShape">
              <a:avLst/>
            </a:prstTxWarp>
          </a:bodyPr>
          <a:lstStyle>
            <a:lvl1pPr defTabSz="92045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060" tIns="46029" rIns="92060" bIns="46029" numCol="1" anchor="b" anchorCtr="0" compatLnSpc="1">
            <a:prstTxWarp prst="textNoShape">
              <a:avLst/>
            </a:prstTxWarp>
          </a:bodyPr>
          <a:lstStyle>
            <a:lvl1pPr algn="r" defTabSz="920450">
              <a:defRPr sz="1200"/>
            </a:lvl1pPr>
          </a:lstStyle>
          <a:p>
            <a:pPr>
              <a:defRPr/>
            </a:pPr>
            <a:fld id="{D163093A-7861-45D5-9389-AEED4B88DF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36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060" tIns="46029" rIns="92060" bIns="46029" numCol="1" anchor="t" anchorCtr="0" compatLnSpc="1">
            <a:prstTxWarp prst="textNoShape">
              <a:avLst/>
            </a:prstTxWarp>
          </a:bodyPr>
          <a:lstStyle>
            <a:lvl1pPr defTabSz="92045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060" tIns="46029" rIns="92060" bIns="46029" numCol="1" anchor="t" anchorCtr="0" compatLnSpc="1">
            <a:prstTxWarp prst="textNoShape">
              <a:avLst/>
            </a:prstTxWarp>
          </a:bodyPr>
          <a:lstStyle>
            <a:lvl1pPr algn="r" defTabSz="920450">
              <a:defRPr sz="1200"/>
            </a:lvl1pPr>
          </a:lstStyle>
          <a:p>
            <a:pPr>
              <a:defRPr/>
            </a:pPr>
            <a:fld id="{51662204-4313-4D60-B1D2-A362DA739D90}" type="datetimeFigureOut">
              <a:rPr lang="en-US"/>
              <a:pPr>
                <a:defRPr/>
              </a:pPr>
              <a:t>3/13/2015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060" tIns="46029" rIns="92060" bIns="460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060" tIns="46029" rIns="92060" bIns="46029" numCol="1" anchor="b" anchorCtr="0" compatLnSpc="1">
            <a:prstTxWarp prst="textNoShape">
              <a:avLst/>
            </a:prstTxWarp>
          </a:bodyPr>
          <a:lstStyle>
            <a:lvl1pPr defTabSz="92045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060" tIns="46029" rIns="92060" bIns="46029" numCol="1" anchor="b" anchorCtr="0" compatLnSpc="1">
            <a:prstTxWarp prst="textNoShape">
              <a:avLst/>
            </a:prstTxWarp>
          </a:bodyPr>
          <a:lstStyle>
            <a:lvl1pPr algn="r" defTabSz="920450">
              <a:defRPr sz="1200"/>
            </a:lvl1pPr>
          </a:lstStyle>
          <a:p>
            <a:pPr>
              <a:defRPr/>
            </a:pPr>
            <a:fld id="{21A197FD-8E36-468A-A9D6-C495D125D7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932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821801-16D8-45B6-97C5-6A281518029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56F52-80AA-43C9-AB12-006792178A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ED283D-4B15-4AF3-BEC7-BADE07E8F1A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3FB95-3E1A-418B-8237-D6C61DD4E7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EF8D54-6C4B-41E0-B392-AB346D7F5D4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732FD-AEAA-4B48-9875-C20DFF2A42E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D41D65-2036-4ACA-B1CC-FD1D3D0C90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16209-2B6E-4440-A5EF-B8F5B87A5B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AA8DE4-0DC1-40D6-A098-87EE5A170C0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6B0A4-F49C-4D4E-BA62-5A42F12A816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CF1DB66-7204-4E6E-AFC5-B2F57612CE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Carolstanchfield@tpcp.org" TargetMode="External"/><Relationship Id="rId2" Type="http://schemas.openxmlformats.org/officeDocument/2006/relationships/hyperlink" Target="mailto:michael.heggarty@co.nevada.ca.u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om.Anderson@nevadacountycourts.com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143000"/>
            <a:ext cx="6553200" cy="2237308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+mn-lt"/>
              </a:rPr>
              <a:t/>
            </a:r>
            <a:br>
              <a:rPr lang="en-US" sz="3600" b="1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sz="3200" b="1" dirty="0" smtClean="0"/>
              <a:t>Assisted </a:t>
            </a:r>
            <a:r>
              <a:rPr lang="en-US" sz="3200" b="1" dirty="0"/>
              <a:t>Outpatient Treatment </a:t>
            </a:r>
            <a:br>
              <a:rPr lang="en-US" sz="3200" b="1" dirty="0"/>
            </a:br>
            <a:r>
              <a:rPr lang="en-US" sz="3200" b="1" dirty="0"/>
              <a:t>(W&amp;I Code 5345) (AB 1421) </a:t>
            </a:r>
            <a:br>
              <a:rPr lang="en-US" sz="3200" b="1" dirty="0"/>
            </a:br>
            <a:r>
              <a:rPr lang="en-US" sz="3200" b="1" dirty="0"/>
              <a:t>“Laura’s Law”</a:t>
            </a:r>
            <a:br>
              <a:rPr lang="en-US" sz="3200" b="1" dirty="0"/>
            </a:b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>
                <a:cs typeface="Arial" pitchFamily="34" charset="0"/>
              </a:rPr>
              <a:t>The Nevada County Experience</a:t>
            </a:r>
          </a:p>
          <a:p>
            <a:r>
              <a:rPr lang="en-US" sz="3200" dirty="0">
                <a:cs typeface="Arial" pitchFamily="34" charset="0"/>
              </a:rPr>
              <a:t>May 7th, 2015</a:t>
            </a:r>
            <a:br>
              <a:rPr lang="en-US" sz="3200" dirty="0">
                <a:cs typeface="Arial" pitchFamily="34" charset="0"/>
              </a:rPr>
            </a:br>
            <a:endParaRPr lang="en-US" sz="3200" dirty="0"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821801-16D8-45B6-97C5-6A281518029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Community-based, multi-disciplinary treatment, 24/7 on-call support, mental health teams that use staff to client ratios of no more than 10 clients per 1 staff person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Must include a Personal Service Coordinator (PSC) for full service coordination 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Team approach and capacity for frequent contacts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For Example: Assertive Community Treatment (ACT)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AOT Program Requirements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Services that are client directed and employ recovery principles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Integrated services that include mental health, substance abuse, physical health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Self management of their illness, </a:t>
            </a:r>
            <a:r>
              <a:rPr lang="en-US" u="sng" dirty="0" smtClean="0"/>
              <a:t>personal choice </a:t>
            </a:r>
            <a:r>
              <a:rPr lang="en-US" dirty="0" smtClean="0"/>
              <a:t>and self determination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Benefit advocacy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cs typeface="Arial" pitchFamily="34" charset="0"/>
              </a:rPr>
              <a:t>AOT Program Requirements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036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Ongoing process; no set time limit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Outreach to individuals, families, friends, health providers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Emergency housing and health care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Court order allows outreach to be possible to this population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Outreach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032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Access necessary health care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Create and maintain a support system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Live in the most independent and least restrictive housing option; transitional and permanent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Work or other productive activity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Reduce or eliminate contact with criminal justice system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cs typeface="Arial" pitchFamily="34" charset="0"/>
              </a:rPr>
              <a:t>Individualized Service Plans</a:t>
            </a:r>
            <a:r>
              <a:rPr lang="en-US" dirty="0">
                <a:cs typeface="Arial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021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Documents and Settings\MHeggarty\Local Settings\Temporary Internet Files\Content.IE5\2DBW56V1\MC90043253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876800"/>
            <a:ext cx="1221029" cy="1203333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90800"/>
            <a:ext cx="7408333" cy="3450696"/>
          </a:xfrm>
        </p:spPr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en-US" dirty="0" smtClean="0"/>
              <a:t>Medication may be part of the court-ordered, individualized service plan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Medications are not “forced”, but they are court-ordered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Court-ordered treatment is commonly provided throughout the California mental health system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Almost all participants take medication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latin typeface="+mn-lt"/>
              </a:rPr>
              <a:t>No Forced Medication</a:t>
            </a:r>
            <a:endParaRPr lang="en-US" sz="4400" b="1" dirty="0">
              <a:latin typeface="+mn-lt"/>
            </a:endParaRPr>
          </a:p>
        </p:txBody>
      </p:sp>
      <p:pic>
        <p:nvPicPr>
          <p:cNvPr id="5122" name="Picture 2" descr="C:\Documents and Settings\MHeggarty\Local Settings\Temporary Internet Files\Content.IE5\PLVNF5ZV\MC90027953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5257800"/>
            <a:ext cx="1826971" cy="6693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 smtClean="0"/>
              <a:t>Counties typically provide treatment to individuals with court orders for mental health treatment: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LPS Conservatees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Individuals on probation; mental health court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Parents ordered into treatment in dependency court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latin typeface="+mn-lt"/>
                <a:cs typeface="Arial" pitchFamily="34" charset="0"/>
              </a:rPr>
              <a:t>Court-Ordered Treatment</a:t>
            </a:r>
            <a:endParaRPr lang="en-US" sz="4400" b="1" dirty="0">
              <a:latin typeface="+mn-lt"/>
              <a:cs typeface="Arial" pitchFamily="34" charset="0"/>
            </a:endParaRPr>
          </a:p>
        </p:txBody>
      </p:sp>
      <p:pic>
        <p:nvPicPr>
          <p:cNvPr id="6146" name="Picture 2" descr="C:\Documents and Settings\MHeggarty\Local Settings\Temporary Internet Files\Content.IE5\2DBW56V1\MC90005675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799" y="4758590"/>
            <a:ext cx="1303843" cy="10569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9600" dirty="0" smtClean="0"/>
              <a:t>Since </a:t>
            </a:r>
            <a:r>
              <a:rPr lang="en-US" sz="9600" dirty="0"/>
              <a:t>May 2008:</a:t>
            </a:r>
          </a:p>
          <a:p>
            <a:pPr>
              <a:buFont typeface="Arial" pitchFamily="34" charset="0"/>
              <a:buChar char="•"/>
            </a:pPr>
            <a:r>
              <a:rPr lang="en-US" sz="9600" dirty="0" smtClean="0"/>
              <a:t>82 referrals for AOT evaluations ; 67 unduplicated individuals   </a:t>
            </a:r>
            <a:endParaRPr lang="en-US" sz="9600" dirty="0"/>
          </a:p>
          <a:p>
            <a:pPr>
              <a:buFont typeface="Arial" pitchFamily="34" charset="0"/>
              <a:buChar char="•"/>
            </a:pPr>
            <a:r>
              <a:rPr lang="en-US" sz="9600" dirty="0" smtClean="0"/>
              <a:t>37 AOT court orders</a:t>
            </a:r>
            <a:r>
              <a:rPr lang="en-US" sz="9600" dirty="0"/>
              <a:t>; 30 unduplicated individuals</a:t>
            </a:r>
          </a:p>
          <a:p>
            <a:pPr>
              <a:buFont typeface="Arial" pitchFamily="34" charset="0"/>
              <a:buChar char="•"/>
            </a:pPr>
            <a:r>
              <a:rPr lang="en-US" sz="9600" dirty="0" smtClean="0"/>
              <a:t>6 incomplete orders due to hospitalization, incarceration, or death</a:t>
            </a:r>
          </a:p>
          <a:p>
            <a:pPr>
              <a:buFont typeface="Arial" pitchFamily="34" charset="0"/>
              <a:buChar char="•"/>
            </a:pPr>
            <a:r>
              <a:rPr lang="en-US" sz="9600" dirty="0"/>
              <a:t>Approximately </a:t>
            </a:r>
            <a:r>
              <a:rPr lang="en-US" sz="9600" dirty="0" smtClean="0"/>
              <a:t>6 </a:t>
            </a:r>
            <a:r>
              <a:rPr lang="en-US" sz="9600" dirty="0"/>
              <a:t>people per year have received an AOT court order   </a:t>
            </a:r>
          </a:p>
          <a:p>
            <a:pPr>
              <a:buFont typeface="Arial" pitchFamily="34" charset="0"/>
              <a:buChar char="•"/>
            </a:pPr>
            <a:endParaRPr lang="en-US" sz="7200" dirty="0" smtClean="0"/>
          </a:p>
          <a:p>
            <a:pPr marL="0" indent="0">
              <a:buNone/>
            </a:pPr>
            <a:endParaRPr lang="en-US" sz="3200" dirty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sz="3200" dirty="0" smtClean="0"/>
              <a:t>  </a:t>
            </a:r>
          </a:p>
          <a:p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latin typeface="+mn-lt"/>
              </a:rPr>
              <a:t>Providence Center AOT Data</a:t>
            </a:r>
            <a:endParaRPr lang="en-US" b="1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5 adversarial hearings (i.e. where the person appeared with counsel and challenged the petition.)  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4 hearings where the person did not appear; an evidentiary hearing was held before the judge to present the evidence that the person met criteria.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Providence Center AOT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37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MHeggarty\Local Settings\Temporary Internet Files\Content.IE5\L5ZH2A4A\MC900441314[1].png"/>
          <p:cNvPicPr>
            <a:picLocks noChangeAspect="1" noChangeArrowheads="1"/>
          </p:cNvPicPr>
          <p:nvPr/>
        </p:nvPicPr>
        <p:blipFill>
          <a:blip r:embed="rId2" cstate="print">
            <a:lum bright="42000"/>
          </a:blip>
          <a:srcRect/>
          <a:stretch>
            <a:fillRect/>
          </a:stretch>
        </p:blipFill>
        <p:spPr bwMode="auto">
          <a:xfrm>
            <a:off x="6019800" y="4572000"/>
            <a:ext cx="1447800" cy="1447800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Actual cost per individual varies; budget for Fiscal Year 14/15 projected at $20,736/year/individual = same as ACT Team cost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Average length of stay is 180 days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$1.81 is saved for every $1 invested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Bill Medi-Cal, Medicare, private insurance, patient fees for allowable services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AOT costs are similar to ACT costs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Costs and Savings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sz="2400" dirty="0" smtClean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dirty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 smtClean="0"/>
              <a:t>Psychiatric Hospital Days</a:t>
            </a:r>
          </a:p>
          <a:p>
            <a:pPr algn="ctr">
              <a:lnSpc>
                <a:spcPct val="90000"/>
              </a:lnSpc>
              <a:buNone/>
            </a:pPr>
            <a:r>
              <a:rPr lang="en-US" sz="2000" dirty="0" smtClean="0"/>
              <a:t>510 days vs. 290 days post-treatment = 43.1</a:t>
            </a:r>
            <a:r>
              <a:rPr lang="en-US" sz="2000" b="1" dirty="0" smtClean="0"/>
              <a:t>% </a:t>
            </a:r>
            <a:endParaRPr lang="en-US" sz="2400" b="1" dirty="0" smtClean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 smtClean="0"/>
              <a:t>Incarceration Days</a:t>
            </a:r>
          </a:p>
          <a:p>
            <a:pPr>
              <a:lnSpc>
                <a:spcPct val="90000"/>
              </a:lnSpc>
              <a:buNone/>
            </a:pPr>
            <a:r>
              <a:rPr lang="en-US" sz="2000" dirty="0" smtClean="0"/>
              <a:t>		687 days vs. 327 days post-treatment = 52.4</a:t>
            </a:r>
            <a:r>
              <a:rPr lang="en-US" sz="2000" b="1" dirty="0" smtClean="0"/>
              <a:t>% </a:t>
            </a:r>
            <a:endParaRPr lang="en-US" sz="2400" b="1" dirty="0" smtClean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 smtClean="0"/>
              <a:t>Homeless Days</a:t>
            </a:r>
          </a:p>
          <a:p>
            <a:pPr>
              <a:lnSpc>
                <a:spcPct val="90000"/>
              </a:lnSpc>
              <a:buNone/>
            </a:pPr>
            <a:r>
              <a:rPr lang="en-US" sz="2000" dirty="0" smtClean="0"/>
              <a:t>		254 days vs. 117 days post-treatment = 53.9</a:t>
            </a:r>
            <a:r>
              <a:rPr lang="en-US" sz="2000" b="1" dirty="0" smtClean="0"/>
              <a:t>% </a:t>
            </a:r>
            <a:endParaRPr lang="en-US" sz="2400" b="1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b="1" dirty="0" smtClean="0">
                <a:latin typeface="+mn-lt"/>
              </a:rPr>
              <a:t>Actual  Outcomes: For 19 unduplicated individuals, for </a:t>
            </a:r>
            <a:r>
              <a:rPr lang="en-US" sz="2000" b="1" u="sng" dirty="0" smtClean="0">
                <a:latin typeface="+mn-lt"/>
              </a:rPr>
              <a:t>the most recent </a:t>
            </a:r>
            <a:br>
              <a:rPr lang="en-US" sz="2000" b="1" u="sng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12 months pre-treatment  vs. 12 months post-treatment</a:t>
            </a:r>
            <a:r>
              <a:rPr lang="en-US" sz="2000" dirty="0" smtClean="0">
                <a:latin typeface="+mn-lt"/>
              </a:rPr>
              <a:t>   </a:t>
            </a:r>
          </a:p>
        </p:txBody>
      </p:sp>
      <p:sp>
        <p:nvSpPr>
          <p:cNvPr id="14" name="Down Arrow 13"/>
          <p:cNvSpPr/>
          <p:nvPr/>
        </p:nvSpPr>
        <p:spPr>
          <a:xfrm>
            <a:off x="7254604" y="2667000"/>
            <a:ext cx="175229" cy="4130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7033532" y="3505200"/>
            <a:ext cx="200133" cy="4130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7033532" y="4267200"/>
            <a:ext cx="157950" cy="4248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California enacted court-ordered outpatient treatment, known as Assisted Outpatient Treatment (AOT), as an option for Counties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Modeled after Kendra’s Law in New York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45 states have similar laws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Resulting from a collaboration with Treatment Advocacy Center, parents of victim, and state legislators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>
                <a:latin typeface="Arial" pitchFamily="34" charset="0"/>
                <a:cs typeface="Arial" pitchFamily="34" charset="0"/>
              </a:rPr>
              <a:pPr>
                <a:defRPr/>
              </a:pPr>
              <a:t>2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Jan 1, 2003</a:t>
            </a:r>
            <a:endParaRPr lang="en-US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Satisfaction Rating: 72.4</a:t>
            </a:r>
            <a:r>
              <a:rPr lang="en-US" sz="2800" dirty="0" smtClean="0"/>
              <a:t>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MORS Extreme Risk 38.9%         6.5%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MORS Coping/Rehabilitating 0.0%        40.0% </a:t>
            </a:r>
            <a:endParaRPr lang="en-US" sz="280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b="1" dirty="0"/>
              <a:t>Actual  Outcomes: For 19 unduplicated individuals, for </a:t>
            </a:r>
            <a:r>
              <a:rPr lang="en-US" sz="2000" b="1" u="sng" dirty="0"/>
              <a:t>the most recent </a:t>
            </a:r>
            <a:br>
              <a:rPr lang="en-US" sz="2000" b="1" u="sng" dirty="0"/>
            </a:br>
            <a:r>
              <a:rPr lang="en-US" sz="2000" b="1" dirty="0"/>
              <a:t>12 months pre-treatment  vs. 12 months post-treatment</a:t>
            </a:r>
            <a:r>
              <a:rPr lang="en-US" sz="2000" dirty="0"/>
              <a:t>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257800" y="3352800"/>
            <a:ext cx="48920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6324600" y="3886200"/>
            <a:ext cx="48920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83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3 components - 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Pre-hearing notice of investigation and hearing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Court hearings and due process requirements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Collaborative supervision of AOT after the court order 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Typical courtroom experience?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Court &amp; Legal Process</a:t>
            </a:r>
            <a:endParaRPr lang="en-US" b="1" dirty="0" smtClean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98" name="Picture 2" descr="C:\Documents and Settings\MHeggarty\Local Settings\Temporary Internet Files\Content.IE5\L5ZH2A4A\MP90030571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3581400"/>
            <a:ext cx="1150112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County files a petition and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the licensed mental health treatment provider may testify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/>
              <a:t>The petition must be served on: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400" dirty="0" smtClean="0"/>
              <a:t>Person who is subject to the petition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400" dirty="0" smtClean="0"/>
              <a:t>County Office of Patient Rights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400" dirty="0" smtClean="0"/>
              <a:t>Current health care provider appointed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petition must determine there is no appropriate/feasible less restrictive option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Court &amp; Legal Process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County provider must file an affidavit (declaration) with the court at 60-day intervals (or sooner if determined by the team and/or court)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declaration does not require a hearing, unless the court has set one in advance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Affidavit reflects level of participation and whether the person continues to meet criteria.   </a:t>
            </a:r>
            <a:endParaRPr lang="en-US" strike="sngStrik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Includes individualized recommendations or modifications that may be discussed in court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cs typeface="Arial" pitchFamily="34" charset="0"/>
              </a:rPr>
              <a:t>Court &amp; Legal Process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Nine California Counties are in various stages of implementation of AOT: Nevada, Yolo, San Francisco, Los Angeles, Placer, San Diego, </a:t>
            </a:r>
            <a:r>
              <a:rPr lang="en-US" smtClean="0"/>
              <a:t>Contra Costa, Mendocino</a:t>
            </a:r>
            <a:r>
              <a:rPr lang="en-US" dirty="0" smtClean="0"/>
              <a:t>, and Orange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45 states have adopted legislation to implement AOT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AOT saves lives, protects civil rights, increases public safety, and improves the quality of life for the individual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Provides treatment </a:t>
            </a:r>
            <a:r>
              <a:rPr lang="en-US" i="1" dirty="0" smtClean="0"/>
              <a:t>before</a:t>
            </a:r>
            <a:r>
              <a:rPr lang="en-US" dirty="0" smtClean="0"/>
              <a:t> an individual becomes gravely disabled, or does harm to self or others </a:t>
            </a:r>
          </a:p>
          <a:p>
            <a:pPr>
              <a:buNone/>
            </a:pPr>
            <a:r>
              <a:rPr lang="en-US" sz="2400" dirty="0" smtClean="0"/>
              <a:t>  </a:t>
            </a:r>
          </a:p>
          <a:p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latin typeface="+mn-lt"/>
              </a:rPr>
              <a:t>Final Thoughts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en-US" dirty="0" smtClean="0"/>
              <a:t>AOT fills a gap in the treatment continuum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AOT allows for a treatment option that is less restrictive than Conservatorship and locked inpatient care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AOT is not a panacea, but does support the possibility of engaging some individuals in treatment that would not otherwise be possible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It is possible to create a recovery based AOT program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latin typeface="+mn-lt"/>
              </a:rPr>
              <a:t>Final, Final Thoughts</a:t>
            </a:r>
            <a:endParaRPr lang="en-US" sz="4400" b="1" dirty="0">
              <a:latin typeface="+mn-l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Michael Heggarty, MFT</a:t>
            </a:r>
          </a:p>
          <a:p>
            <a:pPr>
              <a:buNone/>
            </a:pP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Nevada County Health and Human Services</a:t>
            </a:r>
          </a:p>
          <a:p>
            <a:pPr>
              <a:buNone/>
            </a:pPr>
            <a:r>
              <a:rPr lang="en-US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hlinkClick r:id="rId2"/>
              </a:rPr>
              <a:t>michael.heggarty@co.nevada.ca.us</a:t>
            </a:r>
            <a:endParaRPr lang="en-US" sz="12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Carol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Stanchfield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, MFT</a:t>
            </a:r>
          </a:p>
          <a:p>
            <a:pPr>
              <a:buNone/>
            </a:pP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Turning Point Providence Center</a:t>
            </a:r>
          </a:p>
          <a:p>
            <a:pPr>
              <a:buNone/>
            </a:pPr>
            <a:r>
              <a:rPr lang="en-US" sz="1200" b="1" dirty="0" smtClean="0">
                <a:latin typeface="Arial" pitchFamily="34" charset="0"/>
                <a:cs typeface="Arial" pitchFamily="34" charset="0"/>
                <a:hlinkClick r:id="rId3"/>
              </a:rPr>
              <a:t>Carolstanchfield@tpcp.org</a:t>
            </a:r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2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Honorable Judge Thomas  Anderson</a:t>
            </a:r>
          </a:p>
          <a:p>
            <a:pPr>
              <a:buNone/>
            </a:pP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Nevada County Superior Court</a:t>
            </a:r>
          </a:p>
          <a:p>
            <a:pPr>
              <a:buNone/>
            </a:pPr>
            <a:r>
              <a:rPr lang="en-US" sz="1200" b="1" dirty="0" smtClean="0">
                <a:latin typeface="Arial" pitchFamily="34" charset="0"/>
                <a:cs typeface="Arial" pitchFamily="34" charset="0"/>
                <a:hlinkClick r:id="rId4"/>
              </a:rPr>
              <a:t>Tom.Anderson@nevadacountycourts.com</a:t>
            </a:r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>
                <a:latin typeface="+mn-lt"/>
              </a:rPr>
              <a:t>Contact Information</a:t>
            </a:r>
            <a:endParaRPr lang="en-US" sz="4400" dirty="0">
              <a:latin typeface="+mn-l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Lau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733550"/>
            <a:ext cx="6129338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2743200" y="457200"/>
            <a:ext cx="464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 b="1" dirty="0">
                <a:latin typeface="Bradley Hand ITC" pitchFamily="66" charset="0"/>
              </a:rPr>
              <a:t> </a:t>
            </a:r>
            <a:r>
              <a:rPr lang="en-US" sz="5400" b="1" dirty="0">
                <a:solidFill>
                  <a:schemeClr val="bg1"/>
                </a:solidFill>
                <a:latin typeface="Bradley Hand ITC" pitchFamily="66" charset="0"/>
              </a:rPr>
              <a:t>Laura</a:t>
            </a:r>
            <a:r>
              <a:rPr lang="en-US" sz="5400" b="1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5400" b="1" dirty="0">
                <a:solidFill>
                  <a:schemeClr val="bg1"/>
                </a:solidFill>
                <a:latin typeface="Bradley Hand ITC" pitchFamily="66" charset="0"/>
              </a:rPr>
              <a:t>Wilcox</a:t>
            </a:r>
            <a:r>
              <a:rPr lang="en-US" sz="44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Not our intention to promote stigma of persons with mental illness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We embrace recovery principles and the belief that all individuals can recover and live satisfying and productive lives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We recognize that a small subset of persons with untreated mental illness, especially those with a co-occurring substance use disorder, may have a high potential to be dangerous to themselves or others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Stigma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97346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AOT is too expensive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AOT violates civil rights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Voluntary treatment is more effective than AOT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AOT is not needed because we already have other interventions (e.g. 5150 and 5350)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Issues to Consider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81701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AOT allows forced medication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AOT is not effective because you can’t force medication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AOT outcomes are not documented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AOT won’t work in counties with diverse cultural and ethnic populations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Issues to Consider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835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Lack of compliance with treatment, indicated by: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2/36 months; hospital, prison, jail </a:t>
            </a:r>
            <a:r>
              <a:rPr lang="en-US" i="1" dirty="0" smtClean="0"/>
              <a:t>or</a:t>
            </a:r>
            <a:endParaRPr lang="en-US" dirty="0" smtClean="0"/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1/48 months; serious and violence acts, threats, attempts to self /others</a:t>
            </a:r>
          </a:p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i="1" dirty="0" smtClean="0"/>
              <a:t>(the element of dangerousness is a lower threshold than 5150 or 5350, not an imminent threat, not gravely disabled)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latin typeface="+mn-lt"/>
              </a:rPr>
              <a:t>AOT Criteria</a:t>
            </a:r>
            <a:endParaRPr lang="en-US" sz="4400" dirty="0"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The person has been offered an opportunity to participate in treatment and failed to engage, or refused </a:t>
            </a:r>
          </a:p>
          <a:p>
            <a:pPr marL="365760" lvl="1" indent="0">
              <a:buNone/>
            </a:pPr>
            <a:endParaRPr lang="en-US" sz="2800" i="1" dirty="0" smtClean="0"/>
          </a:p>
          <a:p>
            <a:pPr marL="365760" lvl="1" indent="0">
              <a:buNone/>
            </a:pPr>
            <a:r>
              <a:rPr lang="en-US" sz="2400" i="1" dirty="0" smtClean="0"/>
              <a:t>(therefore, voluntary services are not an alternative to AOT, as AOT requires that voluntary services have already been offered and refused</a:t>
            </a:r>
            <a:r>
              <a:rPr lang="en-US" sz="2400" dirty="0" smtClean="0"/>
              <a:t>)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latin typeface="+mn-lt"/>
              </a:rPr>
              <a:t>AOT Criteria</a:t>
            </a:r>
            <a:endParaRPr lang="en-US" sz="4400" dirty="0"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These individuals do not pose an imminent danger to self or others, and do not meet WIC 5150 criteria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These individuals are not gravely disabled, and so do not meet WIC 5350 criteria (i.e. Conservatorship)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Therefore, simply attempting to hospitalize or conserve them is not a viable option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65BD939-E367-494D-A2A9-6A77C707237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/>
              <a:t>WIC 5150 and WIC 5350 Criteria-Not Met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16209-2B6E-4440-A5EF-B8F5B87A5B0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77400" cy="743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1682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ublic Document" ma:contentTypeID="0x0101004F9D2151B63C46F398F22A9DAF1A23F90100CACAF4ACAC29F74CBF3393FCC0BF2B27" ma:contentTypeVersion="8" ma:contentTypeDescription="General Public Document" ma:contentTypeScope="" ma:versionID="d6169502db151f803c84a6a03cd862f8">
  <xsd:schema xmlns:xsd="http://www.w3.org/2001/XMLSchema" xmlns:xs="http://www.w3.org/2001/XMLSchema" xmlns:p="http://schemas.microsoft.com/office/2006/metadata/properties" xmlns:ns2="35ca80a8-3c21-44a1-8e4e-f1d1c4d0dddb" xmlns:ns3="653e53f7-66b7-4a56-94e8-3fdce6e20095" xmlns:ns4="653E53F7-66B7-4A56-94E8-3FDCE6E20095" xmlns:ns5="7d44e5ed-c25e-465e-8286-4dd37692d8f5" targetNamespace="http://schemas.microsoft.com/office/2006/metadata/properties" ma:root="true" ma:fieldsID="719cbb5fbda0d0e3a25d16940d0dcfd7" ns2:_="" ns3:_="" ns4:_="" ns5:_="">
    <xsd:import namespace="35ca80a8-3c21-44a1-8e4e-f1d1c4d0dddb"/>
    <xsd:import namespace="653e53f7-66b7-4a56-94e8-3fdce6e20095"/>
    <xsd:import namespace="653E53F7-66B7-4A56-94E8-3FDCE6E20095"/>
    <xsd:import namespace="7d44e5ed-c25e-465e-8286-4dd37692d8f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DocumentDate" minOccurs="0"/>
                <xsd:element ref="ns3:TabDisplayTaxHTField0" minOccurs="0"/>
                <xsd:element ref="ns4:PublishStartDate" minOccurs="0"/>
                <xsd:element ref="ns4:PublishEndDate" minOccurs="0"/>
                <xsd:element ref="ns4:HomePageAggregate" minOccurs="0"/>
                <xsd:element ref="ns3:ServiceTagTaxHTField0" minOccurs="0"/>
                <xsd:element ref="ns3:AudienceTagTaxHTField0" minOccurs="0"/>
                <xsd:element ref="ns3:InformationTagTaxHTField0" minOccurs="0"/>
                <xsd:element ref="ns3:ParticipateTagTaxHTField0" minOccurs="0"/>
                <xsd:element ref="ns3:LocaleTagTaxHTField0" minOccurs="0"/>
                <xsd:element ref="ns3:DepartmentTagTaxHTField0" minOccurs="0"/>
                <xsd:element ref="ns5:TaxCatchAll" minOccurs="0"/>
                <xsd:element ref="ns5:TaxCatchAllLabel" minOccurs="0"/>
                <xsd:element ref="ns4:DisplayPriority" minOccurs="0"/>
                <xsd:element ref="ns3:dshandle" minOccurs="0"/>
                <xsd:element ref="ns3:Document_x0020_Summary" minOccurs="0"/>
                <xsd:element ref="ns2:TaxKeywordTaxHTField" minOccurs="0"/>
                <xsd:element ref="ns3:TimePeriodTaxHTField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ca80a8-3c21-44a1-8e4e-f1d1c4d0ddd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35" nillable="true" ma:taxonomy="true" ma:internalName="TaxKeywordTaxHTField" ma:taxonomyFieldName="TaxKeyword" ma:displayName="Enterprise Keywords" ma:fieldId="{23f27201-bee3-471e-b2e7-b64fd8b7ca38}" ma:taxonomyMulti="true" ma:sspId="d5c72d7f-013d-4cf8-a845-52188bd40a0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53f7-66b7-4a56-94e8-3fdce6e20095" elementFormDefault="qualified">
    <xsd:import namespace="http://schemas.microsoft.com/office/2006/documentManagement/types"/>
    <xsd:import namespace="http://schemas.microsoft.com/office/infopath/2007/PartnerControls"/>
    <xsd:element name="DocumentDate" ma:index="11" nillable="true" ma:displayName="Document Date" ma:format="DateTime" ma:internalName="DocumentDate">
      <xsd:simpleType>
        <xsd:restriction base="dms:DateTime"/>
      </xsd:simpleType>
    </xsd:element>
    <xsd:element name="TabDisplayTaxHTField0" ma:index="13" nillable="true" ma:taxonomy="true" ma:internalName="TabDisplayTaxHTField0" ma:taxonomyFieldName="TabDisplay" ma:displayName="Tab Display" ma:fieldId="{bbf50f41-0551-4cdd-8edd-bc5c058322bd}" ma:taxonomyMulti="true" ma:sspId="d5c72d7f-013d-4cf8-a845-52188bd40a01" ma:termSetId="a79af917-c8c9-4720-aa02-f3725ff92b4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erviceTagTaxHTField0" ma:index="18" nillable="true" ma:taxonomy="true" ma:internalName="ServiceTagTaxHTField0" ma:taxonomyFieldName="ServiceTag" ma:displayName="Service Tag" ma:fieldId="{e92a849a-0587-4114-ad84-3b8c024dada4}" ma:taxonomyMulti="true" ma:sspId="d5c72d7f-013d-4cf8-a845-52188bd40a01" ma:termSetId="266efb1c-ed8e-4c1e-aa08-f2a234d5f99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udienceTagTaxHTField0" ma:index="20" nillable="true" ma:taxonomy="true" ma:internalName="AudienceTagTaxHTField0" ma:taxonomyFieldName="AudienceTag" ma:displayName="Audience Tag" ma:fieldId="{bcbc0001-6178-443b-8b8f-fe6286c2d237}" ma:taxonomyMulti="true" ma:sspId="d5c72d7f-013d-4cf8-a845-52188bd40a01" ma:termSetId="08023d38-b1b0-4411-820c-9e7b867d252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formationTagTaxHTField0" ma:index="22" nillable="true" ma:taxonomy="true" ma:internalName="InformationTagTaxHTField0" ma:taxonomyFieldName="InformationTag" ma:displayName="Information Tag" ma:fieldId="{76a7e546-db2b-45f5-9bc3-1c759c420530}" ma:taxonomyMulti="true" ma:sspId="d5c72d7f-013d-4cf8-a845-52188bd40a01" ma:termSetId="12d44a05-7e96-4439-b55e-2c7bf176638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articipateTagTaxHTField0" ma:index="24" nillable="true" ma:taxonomy="true" ma:internalName="ParticipateTagTaxHTField0" ma:taxonomyFieldName="ParticipateTag" ma:displayName="Participate Tag" ma:fieldId="{94625d5a-5986-4a32-babf-8bfad03798eb}" ma:taxonomyMulti="true" ma:sspId="d5c72d7f-013d-4cf8-a845-52188bd40a01" ma:termSetId="6d1f2aa9-4dda-4442-b1a2-21b6e6e4bc0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ocaleTagTaxHTField0" ma:index="26" nillable="true" ma:taxonomy="true" ma:internalName="LocaleTagTaxHTField0" ma:taxonomyFieldName="LocaleTag" ma:displayName="Locale Tag" ma:fieldId="{2b0c87ce-6104-40ba-833e-75a7f4b2b034}" ma:taxonomyMulti="true" ma:sspId="d5c72d7f-013d-4cf8-a845-52188bd40a01" ma:termSetId="7c8e2e45-fa43-4419-8e7f-6cf9256b3c6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partmentTagTaxHTField0" ma:index="28" nillable="true" ma:taxonomy="true" ma:internalName="DepartmentTagTaxHTField0" ma:taxonomyFieldName="DepartmentTag" ma:displayName="Department Tag" ma:default="14;#Behavioral Health|ee99be64-3533-43c6-b064-0ff7b8251b75" ma:fieldId="{2250d173-b3a7-4fa8-963b-9e4b0806a0e9}" ma:taxonomyMulti="true" ma:sspId="d5c72d7f-013d-4cf8-a845-52188bd40a01" ma:termSetId="bdaeea97-453f-4898-82e7-d784c129051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shandle" ma:index="33" nillable="true" ma:displayName="dshandle" ma:hidden="true" ma:internalName="dshandle">
      <xsd:simpleType>
        <xsd:restriction base="dms:Text"/>
      </xsd:simpleType>
    </xsd:element>
    <xsd:element name="Document_x0020_Summary" ma:index="34" nillable="true" ma:displayName="Document Summary" ma:hidden="true" ma:internalName="Document_x0020_Summary" ma:readOnly="false">
      <xsd:simpleType>
        <xsd:restriction base="dms:Note"/>
      </xsd:simpleType>
    </xsd:element>
    <xsd:element name="TimePeriodTaxHTField0" ma:index="37" nillable="true" ma:taxonomy="true" ma:internalName="TimePeriodTaxHTField0" ma:taxonomyFieldName="DocumentType" ma:displayName="Time Period" ma:readOnly="false" ma:default="" ma:fieldId="{2b13d57b-11b3-4f43-b634-c4262e4203e1}" ma:taxonomyMulti="true" ma:sspId="d5c72d7f-013d-4cf8-a845-52188bd40a01" ma:termSetId="1bc9c844-356b-4b88-84b7-fb3c7e063a3c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53F7-66B7-4A56-94E8-3FDCE6E20095" elementFormDefault="qualified">
    <xsd:import namespace="http://schemas.microsoft.com/office/2006/documentManagement/types"/>
    <xsd:import namespace="http://schemas.microsoft.com/office/infopath/2007/PartnerControls"/>
    <xsd:element name="PublishStartDate" ma:index="14" nillable="true" ma:displayName="Publish Start Date" ma:format="DateTime" ma:internalName="PublishStartDate">
      <xsd:simpleType>
        <xsd:restriction base="dms:DateTime"/>
      </xsd:simpleType>
    </xsd:element>
    <xsd:element name="PublishEndDate" ma:index="15" nillable="true" ma:displayName="Publish End Date" ma:format="DateTime" ma:internalName="PublishEndDate">
      <xsd:simpleType>
        <xsd:restriction base="dms:DateTime"/>
      </xsd:simpleType>
    </xsd:element>
    <xsd:element name="HomePageAggregate" ma:index="16" nillable="true" ma:displayName="Home Page Aggregate" ma:default="0" ma:internalName="HomePageAggregate">
      <xsd:simpleType>
        <xsd:restriction base="dms:Boolean"/>
      </xsd:simpleType>
    </xsd:element>
    <xsd:element name="DisplayPriority" ma:index="32" nillable="true" ma:displayName="Display Priority" ma:default="99" ma:internalName="DisplayPriority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44e5ed-c25e-465e-8286-4dd37692d8f5" elementFormDefault="qualified">
    <xsd:import namespace="http://schemas.microsoft.com/office/2006/documentManagement/types"/>
    <xsd:import namespace="http://schemas.microsoft.com/office/infopath/2007/PartnerControls"/>
    <xsd:element name="TaxCatchAll" ma:index="29" nillable="true" ma:displayName="Taxonomy Catch All Column" ma:hidden="true" ma:list="{c2d2df00-4917-401a-ae35-13e7c1a53c78}" ma:internalName="TaxCatchAll" ma:showField="CatchAllData" ma:web="7d44e5ed-c25e-465e-8286-4dd37692d8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0" nillable="true" ma:displayName="Taxonomy Catch All Column1" ma:hidden="true" ma:list="{c2d2df00-4917-401a-ae35-13e7c1a53c78}" ma:internalName="TaxCatchAllLabel" ma:readOnly="true" ma:showField="CatchAllDataLabel" ma:web="7d44e5ed-c25e-465e-8286-4dd37692d8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d5c72d7f-013d-4cf8-a845-52188bd40a01" ContentTypeId="0x0101004F9D2151B63C46F398F22A9DAF1A23F901" PreviousValue="tru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shandle xmlns="653e53f7-66b7-4a56-94e8-3fdce6e20095" xsi:nil="true"/>
    <PublishStartDate xmlns="653E53F7-66B7-4A56-94E8-3FDCE6E20095">2015-03-13T07:00:00+00:00</PublishStartDate>
    <DepartmentTagTaxHTField0 xmlns="653e53f7-66b7-4a56-94e8-3fdce6e20095">
      <Terms xmlns="http://schemas.microsoft.com/office/infopath/2007/PartnerControls">
        <TermInfo xmlns="http://schemas.microsoft.com/office/infopath/2007/PartnerControls">
          <TermName xmlns="http://schemas.microsoft.com/office/infopath/2007/PartnerControls">Behavioral Health</TermName>
          <TermId xmlns="http://schemas.microsoft.com/office/infopath/2007/PartnerControls">ee99be64-3533-43c6-b064-0ff7b8251b75</TermId>
        </TermInfo>
      </Terms>
    </DepartmentTagTaxHTField0>
    <InformationTagTaxHTField0 xmlns="653e53f7-66b7-4a56-94e8-3fdce6e20095">
      <Terms xmlns="http://schemas.microsoft.com/office/infopath/2007/PartnerControls"/>
    </InformationTagTaxHTField0>
    <TaxCatchAll xmlns="7d44e5ed-c25e-465e-8286-4dd37692d8f5">
      <Value>346</Value>
      <Value>14</Value>
      <Value>429</Value>
    </TaxCatchAll>
    <PublishEndDate xmlns="653E53F7-66B7-4A56-94E8-3FDCE6E20095">2016-03-31T07:00:00+00:00</PublishEndDate>
    <TimePeriodTaxHTField0 xmlns="653e53f7-66b7-4a56-94e8-3fdce6e20095">
      <Terms xmlns="http://schemas.microsoft.com/office/infopath/2007/PartnerControls"/>
    </TimePeriodTaxHTField0>
    <DisplayPriority xmlns="653E53F7-66B7-4A56-94E8-3FDCE6E20095">99</DisplayPriority>
    <DocumentDate xmlns="653e53f7-66b7-4a56-94e8-3fdce6e20095">2015-03-13T07:00:00+00:00</DocumentDate>
    <AudienceTagTaxHTField0 xmlns="653e53f7-66b7-4a56-94e8-3fdce6e20095">
      <Terms xmlns="http://schemas.microsoft.com/office/infopath/2007/PartnerControls"/>
    </AudienceTagTaxHTField0>
    <LocaleTagTaxHTField0 xmlns="653e53f7-66b7-4a56-94e8-3fdce6e20095">
      <Terms xmlns="http://schemas.microsoft.com/office/infopath/2007/PartnerControls"/>
    </LocaleTagTaxHTField0>
    <HomePageAggregate xmlns="653E53F7-66B7-4A56-94E8-3FDCE6E20095">false</HomePageAggregate>
    <TaxKeywordTaxHTField xmlns="35ca80a8-3c21-44a1-8e4e-f1d1c4d0dddb">
      <Terms xmlns="http://schemas.microsoft.com/office/infopath/2007/PartnerControls">
        <TermInfo xmlns="http://schemas.microsoft.com/office/infopath/2007/PartnerControls">
          <TermName xmlns="http://schemas.microsoft.com/office/infopath/2007/PartnerControls">Laura's Law</TermName>
          <TermId xmlns="http://schemas.microsoft.com/office/infopath/2007/PartnerControls">c82de397-8a65-4bc6-a9af-a4e643773df9</TermId>
        </TermInfo>
        <TermInfo xmlns="http://schemas.microsoft.com/office/infopath/2007/PartnerControls">
          <TermName xmlns="http://schemas.microsoft.com/office/infopath/2007/PartnerControls">Assisted Outpatient Treatment</TermName>
          <TermId xmlns="http://schemas.microsoft.com/office/infopath/2007/PartnerControls">35aa7947-93c9-4b9a-8d8e-8c2198b76ca3</TermId>
        </TermInfo>
      </Terms>
    </TaxKeywordTaxHTField>
    <TabDisplayTaxHTField0 xmlns="653e53f7-66b7-4a56-94e8-3fdce6e20095">
      <Terms xmlns="http://schemas.microsoft.com/office/infopath/2007/PartnerControls"/>
    </TabDisplayTaxHTField0>
    <ParticipateTagTaxHTField0 xmlns="653e53f7-66b7-4a56-94e8-3fdce6e20095">
      <Terms xmlns="http://schemas.microsoft.com/office/infopath/2007/PartnerControls"/>
    </ParticipateTagTaxHTField0>
    <ServiceTagTaxHTField0 xmlns="653e53f7-66b7-4a56-94e8-3fdce6e20095">
      <Terms xmlns="http://schemas.microsoft.com/office/infopath/2007/PartnerControls"/>
    </ServiceTagTaxHTField0>
    <Document_x0020_Summary xmlns="653e53f7-66b7-4a56-94e8-3fdce6e20095" xsi:nil="true"/>
    <_dlc_DocId xmlns="35ca80a8-3c21-44a1-8e4e-f1d1c4d0dddb">4VHERZ4CYFXN-25-839</_dlc_DocId>
    <_dlc_DocIdUrl xmlns="35ca80a8-3c21-44a1-8e4e-f1d1c4d0dddb">
      <Url>http://www.mynevadacounty.com/nc/hhsa/bh/_layouts/DocIdRedir.aspx?ID=4VHERZ4CYFXN-25-839</Url>
      <Description>4VHERZ4CYFXN-25-839</Description>
    </_dlc_DocIdUrl>
  </documentManagement>
</p:properties>
</file>

<file path=customXml/itemProps1.xml><?xml version="1.0" encoding="utf-8"?>
<ds:datastoreItem xmlns:ds="http://schemas.openxmlformats.org/officeDocument/2006/customXml" ds:itemID="{A033EB12-EDE8-4D31-BC89-9B7D783FBD86}"/>
</file>

<file path=customXml/itemProps2.xml><?xml version="1.0" encoding="utf-8"?>
<ds:datastoreItem xmlns:ds="http://schemas.openxmlformats.org/officeDocument/2006/customXml" ds:itemID="{1E3AA277-D8B2-4214-A889-02872F659BCA}"/>
</file>

<file path=customXml/itemProps3.xml><?xml version="1.0" encoding="utf-8"?>
<ds:datastoreItem xmlns:ds="http://schemas.openxmlformats.org/officeDocument/2006/customXml" ds:itemID="{0809CFF3-F9F3-49FE-AA8C-9019ABCA07ED}"/>
</file>

<file path=customXml/itemProps4.xml><?xml version="1.0" encoding="utf-8"?>
<ds:datastoreItem xmlns:ds="http://schemas.openxmlformats.org/officeDocument/2006/customXml" ds:itemID="{C32C210F-BC1A-4E9E-8D0F-5FEFB36B65FD}"/>
</file>

<file path=customXml/itemProps5.xml><?xml version="1.0" encoding="utf-8"?>
<ds:datastoreItem xmlns:ds="http://schemas.openxmlformats.org/officeDocument/2006/customXml" ds:itemID="{B58EAB98-BD69-4548-A267-83EE1E12579B}"/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5785</TotalTime>
  <Words>1108</Words>
  <Application>Microsoft Office PowerPoint</Application>
  <PresentationFormat>On-screen Show (4:3)</PresentationFormat>
  <Paragraphs>171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Waveform</vt:lpstr>
      <vt:lpstr>    Assisted Outpatient Treatment  (W&amp;I Code 5345) (AB 1421)  “Laura’s Law” </vt:lpstr>
      <vt:lpstr>Jan 1, 2003</vt:lpstr>
      <vt:lpstr>Stigma</vt:lpstr>
      <vt:lpstr>Issues to Consider</vt:lpstr>
      <vt:lpstr>Issues to Consider</vt:lpstr>
      <vt:lpstr>AOT Criteria</vt:lpstr>
      <vt:lpstr>AOT Criteria</vt:lpstr>
      <vt:lpstr>WIC 5150 and WIC 5350 Criteria-Not Met</vt:lpstr>
      <vt:lpstr>PowerPoint Presentation</vt:lpstr>
      <vt:lpstr>AOT Program Requirements</vt:lpstr>
      <vt:lpstr>AOT Program Requirements</vt:lpstr>
      <vt:lpstr>Outreach</vt:lpstr>
      <vt:lpstr>Individualized Service Plans </vt:lpstr>
      <vt:lpstr>No Forced Medication</vt:lpstr>
      <vt:lpstr>Court-Ordered Treatment</vt:lpstr>
      <vt:lpstr>Providence Center AOT Data</vt:lpstr>
      <vt:lpstr>Providence Center AOT Data</vt:lpstr>
      <vt:lpstr>Costs and Savings</vt:lpstr>
      <vt:lpstr>Actual  Outcomes: For 19 unduplicated individuals, for the most recent  12 months pre-treatment  vs. 12 months post-treatment   </vt:lpstr>
      <vt:lpstr>Actual  Outcomes: For 19 unduplicated individuals, for the most recent  12 months pre-treatment  vs. 12 months post-treatment </vt:lpstr>
      <vt:lpstr>Court &amp; Legal Process</vt:lpstr>
      <vt:lpstr>Court &amp; Legal Process </vt:lpstr>
      <vt:lpstr>Court &amp; Legal Process </vt:lpstr>
      <vt:lpstr>Final Thoughts</vt:lpstr>
      <vt:lpstr>Final, Final Thoughts</vt:lpstr>
      <vt:lpstr>Contact Information</vt:lpstr>
      <vt:lpstr>PowerPoint Presentation</vt:lpstr>
    </vt:vector>
  </TitlesOfParts>
  <Company>home 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AOT The Nevada County Experience 2015</dc:title>
  <dc:creator>don and rachelle</dc:creator>
  <cp:keywords>Laura's Law; Assisted Outpatient Treatment</cp:keywords>
  <cp:lastModifiedBy>Annette LeFrancois</cp:lastModifiedBy>
  <cp:revision>284</cp:revision>
  <cp:lastPrinted>2014-06-11T22:19:20Z</cp:lastPrinted>
  <dcterms:created xsi:type="dcterms:W3CDTF">2008-04-22T01:39:21Z</dcterms:created>
  <dcterms:modified xsi:type="dcterms:W3CDTF">2015-03-13T22:14:11Z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0x0101004F9D2151B63C46F398F22A9DAF1A23F90100CACAF4ACAC29F74CBF3393FCC0BF2B27</vt:lpwstr>
  </property>
  <property fmtid="{D5CDD505-2E9C-101B-9397-08002B2CF9AE}" pid="3" name="_dlc_DocIdItemGuid">
    <vt:lpwstr>773b9ef5-5e7e-499d-bd5b-ada47032ad7e</vt:lpwstr>
  </property>
  <property fmtid="{D5CDD505-2E9C-101B-9397-08002B2CF9AE}" pid="4" name="AudienceTag">
    <vt:lpwstr/>
  </property>
  <property fmtid="{D5CDD505-2E9C-101B-9397-08002B2CF9AE}" pid="5" name="TaxKeyword">
    <vt:lpwstr>346;#Laura's Law|c82de397-8a65-4bc6-a9af-a4e643773df9;#429;#Assisted Outpatient Treatment|35aa7947-93c9-4b9a-8d8e-8c2198b76ca3</vt:lpwstr>
  </property>
  <property fmtid="{D5CDD505-2E9C-101B-9397-08002B2CF9AE}" pid="6" name="ServiceTag">
    <vt:lpwstr/>
  </property>
  <property fmtid="{D5CDD505-2E9C-101B-9397-08002B2CF9AE}" pid="7" name="TabDisplay">
    <vt:lpwstr/>
  </property>
  <property fmtid="{D5CDD505-2E9C-101B-9397-08002B2CF9AE}" pid="8" name="DepartmentTag">
    <vt:lpwstr>14;#Behavioral Health|ee99be64-3533-43c6-b064-0ff7b8251b75</vt:lpwstr>
  </property>
  <property fmtid="{D5CDD505-2E9C-101B-9397-08002B2CF9AE}" pid="9" name="LocaleTag">
    <vt:lpwstr/>
  </property>
  <property fmtid="{D5CDD505-2E9C-101B-9397-08002B2CF9AE}" pid="10" name="InformationTag">
    <vt:lpwstr/>
  </property>
  <property fmtid="{D5CDD505-2E9C-101B-9397-08002B2CF9AE}" pid="11" name="DocumentType">
    <vt:lpwstr/>
  </property>
  <property fmtid="{D5CDD505-2E9C-101B-9397-08002B2CF9AE}" pid="12" name="ParticipateTag">
    <vt:lpwstr/>
  </property>
</Properties>
</file>