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4.xml" ContentType="application/vnd.openxmlformats-officedocument.customXml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5.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8" r:id="rId1"/>
  </p:sldMasterIdLst>
  <p:notesMasterIdLst>
    <p:notesMasterId r:id="rId39"/>
  </p:notesMasterIdLst>
  <p:handoutMasterIdLst>
    <p:handoutMasterId r:id="rId40"/>
  </p:handoutMasterIdLst>
  <p:sldIdLst>
    <p:sldId id="326" r:id="rId2"/>
    <p:sldId id="309" r:id="rId3"/>
    <p:sldId id="308" r:id="rId4"/>
    <p:sldId id="310" r:id="rId5"/>
    <p:sldId id="311" r:id="rId6"/>
    <p:sldId id="286" r:id="rId7"/>
    <p:sldId id="313" r:id="rId8"/>
    <p:sldId id="314" r:id="rId9"/>
    <p:sldId id="305" r:id="rId10"/>
    <p:sldId id="318" r:id="rId11"/>
    <p:sldId id="291" r:id="rId12"/>
    <p:sldId id="293" r:id="rId13"/>
    <p:sldId id="327" r:id="rId14"/>
    <p:sldId id="315" r:id="rId15"/>
    <p:sldId id="328" r:id="rId16"/>
    <p:sldId id="329" r:id="rId17"/>
    <p:sldId id="320" r:id="rId18"/>
    <p:sldId id="321" r:id="rId19"/>
    <p:sldId id="322" r:id="rId20"/>
    <p:sldId id="316" r:id="rId21"/>
    <p:sldId id="295" r:id="rId22"/>
    <p:sldId id="296" r:id="rId23"/>
    <p:sldId id="292" r:id="rId24"/>
    <p:sldId id="289" r:id="rId25"/>
    <p:sldId id="302" r:id="rId26"/>
    <p:sldId id="306" r:id="rId27"/>
    <p:sldId id="301" r:id="rId28"/>
    <p:sldId id="294" r:id="rId29"/>
    <p:sldId id="331" r:id="rId30"/>
    <p:sldId id="323" r:id="rId31"/>
    <p:sldId id="307" r:id="rId32"/>
    <p:sldId id="330" r:id="rId33"/>
    <p:sldId id="258" r:id="rId34"/>
    <p:sldId id="303" r:id="rId35"/>
    <p:sldId id="324" r:id="rId36"/>
    <p:sldId id="332" r:id="rId37"/>
    <p:sldId id="290"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0832" autoAdjust="0"/>
    <p:restoredTop sz="87801" autoAdjust="0"/>
  </p:normalViewPr>
  <p:slideViewPr>
    <p:cSldViewPr>
      <p:cViewPr>
        <p:scale>
          <a:sx n="80" d="100"/>
          <a:sy n="80" d="100"/>
        </p:scale>
        <p:origin x="-17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42"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48" Type="http://schemas.openxmlformats.org/officeDocument/2006/relationships/customXml" Target="../customXml/item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71800" cy="457200"/>
          </a:xfrm>
          <a:prstGeom prst="rect">
            <a:avLst/>
          </a:prstGeom>
          <a:noFill/>
          <a:ln>
            <a:noFill/>
          </a:ln>
          <a:extLst>
            <a:ext uri="{909E8E84-426E-40DD-AFC4-6F175D3DCCD1}"/>
            <a:ext uri="{91240B29-F687-4F45-9708-019B960494DF}"/>
          </a:extLst>
        </p:spPr>
        <p:txBody>
          <a:bodyPr vert="horz" wrap="square" lIns="90343" tIns="45171" rIns="90343" bIns="45171" numCol="1" anchor="t" anchorCtr="0" compatLnSpc="1">
            <a:prstTxWarp prst="textNoShape">
              <a:avLst/>
            </a:prstTxWarp>
          </a:bodyPr>
          <a:lstStyle>
            <a:lvl1pPr defTabSz="903288">
              <a:defRPr sz="1200"/>
            </a:lvl1pPr>
          </a:lstStyle>
          <a:p>
            <a:pPr>
              <a:defRPr/>
            </a:pPr>
            <a:endParaRPr lang="en-US" dirty="0"/>
          </a:p>
        </p:txBody>
      </p:sp>
      <p:sp>
        <p:nvSpPr>
          <p:cNvPr id="4" name="Footer Placeholder 3"/>
          <p:cNvSpPr>
            <a:spLocks noGrp="1"/>
          </p:cNvSpPr>
          <p:nvPr>
            <p:ph type="ftr" sz="quarter" idx="2"/>
          </p:nvPr>
        </p:nvSpPr>
        <p:spPr bwMode="auto">
          <a:xfrm>
            <a:off x="0" y="8685213"/>
            <a:ext cx="2971800" cy="457200"/>
          </a:xfrm>
          <a:prstGeom prst="rect">
            <a:avLst/>
          </a:prstGeom>
          <a:noFill/>
          <a:ln>
            <a:noFill/>
          </a:ln>
          <a:extLst>
            <a:ext uri="{909E8E84-426E-40DD-AFC4-6F175D3DCCD1}"/>
            <a:ext uri="{91240B29-F687-4F45-9708-019B960494DF}"/>
          </a:extLst>
        </p:spPr>
        <p:txBody>
          <a:bodyPr vert="horz" wrap="square" lIns="90343" tIns="45171" rIns="90343" bIns="45171" numCol="1" anchor="b" anchorCtr="0" compatLnSpc="1">
            <a:prstTxWarp prst="textNoShape">
              <a:avLst/>
            </a:prstTxWarp>
          </a:bodyPr>
          <a:lstStyle>
            <a:lvl1pPr defTabSz="903288">
              <a:defRPr sz="1200"/>
            </a:lvl1pPr>
          </a:lstStyle>
          <a:p>
            <a:pPr>
              <a:defRPr/>
            </a:pPr>
            <a:endParaRPr lang="en-US" dirty="0"/>
          </a:p>
        </p:txBody>
      </p:sp>
      <p:sp>
        <p:nvSpPr>
          <p:cNvPr id="5" name="Slide Number Placeholder 4"/>
          <p:cNvSpPr>
            <a:spLocks noGrp="1"/>
          </p:cNvSpPr>
          <p:nvPr>
            <p:ph type="sldNum" sz="quarter" idx="3"/>
          </p:nvPr>
        </p:nvSpPr>
        <p:spPr bwMode="auto">
          <a:xfrm>
            <a:off x="3884613" y="8685213"/>
            <a:ext cx="2971800" cy="457200"/>
          </a:xfrm>
          <a:prstGeom prst="rect">
            <a:avLst/>
          </a:prstGeom>
          <a:noFill/>
          <a:ln>
            <a:noFill/>
          </a:ln>
          <a:extLst>
            <a:ext uri="{909E8E84-426E-40DD-AFC4-6F175D3DCCD1}"/>
            <a:ext uri="{91240B29-F687-4F45-9708-019B960494DF}"/>
          </a:extLst>
        </p:spPr>
        <p:txBody>
          <a:bodyPr vert="horz" wrap="square" lIns="90343" tIns="45171" rIns="90343" bIns="45171" numCol="1" anchor="b" anchorCtr="0" compatLnSpc="1">
            <a:prstTxWarp prst="textNoShape">
              <a:avLst/>
            </a:prstTxWarp>
          </a:bodyPr>
          <a:lstStyle>
            <a:lvl1pPr algn="r" defTabSz="903288">
              <a:defRPr sz="1200"/>
            </a:lvl1pPr>
          </a:lstStyle>
          <a:p>
            <a:pPr>
              <a:defRPr/>
            </a:pPr>
            <a:fld id="{D163093A-7861-45D5-9389-AEED4B88DF98}"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71800" cy="457200"/>
          </a:xfrm>
          <a:prstGeom prst="rect">
            <a:avLst/>
          </a:prstGeom>
          <a:noFill/>
          <a:ln>
            <a:noFill/>
          </a:ln>
          <a:extLst>
            <a:ext uri="{909E8E84-426E-40DD-AFC4-6F175D3DCCD1}"/>
            <a:ext uri="{91240B29-F687-4F45-9708-019B960494DF}"/>
          </a:extLst>
        </p:spPr>
        <p:txBody>
          <a:bodyPr vert="horz" wrap="square" lIns="90343" tIns="45171" rIns="90343" bIns="45171" numCol="1" anchor="t" anchorCtr="0" compatLnSpc="1">
            <a:prstTxWarp prst="textNoShape">
              <a:avLst/>
            </a:prstTxWarp>
          </a:bodyPr>
          <a:lstStyle>
            <a:lvl1pPr defTabSz="903288">
              <a:defRPr sz="1200"/>
            </a:lvl1pPr>
          </a:lstStyle>
          <a:p>
            <a:pPr>
              <a:defRPr/>
            </a:pPr>
            <a:endParaRPr lang="en-US" dirty="0"/>
          </a:p>
        </p:txBody>
      </p:sp>
      <p:sp>
        <p:nvSpPr>
          <p:cNvPr id="3" name="Date Placeholder 2"/>
          <p:cNvSpPr>
            <a:spLocks noGrp="1"/>
          </p:cNvSpPr>
          <p:nvPr>
            <p:ph type="dt" idx="1"/>
          </p:nvPr>
        </p:nvSpPr>
        <p:spPr bwMode="auto">
          <a:xfrm>
            <a:off x="3884613" y="0"/>
            <a:ext cx="2971800" cy="457200"/>
          </a:xfrm>
          <a:prstGeom prst="rect">
            <a:avLst/>
          </a:prstGeom>
          <a:noFill/>
          <a:ln>
            <a:noFill/>
          </a:ln>
          <a:extLst>
            <a:ext uri="{909E8E84-426E-40DD-AFC4-6F175D3DCCD1}"/>
            <a:ext uri="{91240B29-F687-4F45-9708-019B960494DF}"/>
          </a:extLst>
        </p:spPr>
        <p:txBody>
          <a:bodyPr vert="horz" wrap="square" lIns="90343" tIns="45171" rIns="90343" bIns="45171" numCol="1" anchor="t" anchorCtr="0" compatLnSpc="1">
            <a:prstTxWarp prst="textNoShape">
              <a:avLst/>
            </a:prstTxWarp>
          </a:bodyPr>
          <a:lstStyle>
            <a:lvl1pPr algn="r" defTabSz="903288">
              <a:defRPr sz="1200"/>
            </a:lvl1pPr>
          </a:lstStyle>
          <a:p>
            <a:pPr>
              <a:defRPr/>
            </a:pPr>
            <a:fld id="{51662204-4313-4D60-B1D2-A362DA739D90}" type="datetimeFigureOut">
              <a:rPr lang="en-US"/>
              <a:pPr>
                <a:defRPr/>
              </a:pPr>
              <a:t>3/8/2013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bwMode="auto">
          <a:xfrm>
            <a:off x="685800" y="4343400"/>
            <a:ext cx="5486400" cy="4114800"/>
          </a:xfrm>
          <a:prstGeom prst="rect">
            <a:avLst/>
          </a:prstGeom>
          <a:noFill/>
          <a:ln>
            <a:noFill/>
          </a:ln>
          <a:extLst>
            <a:ext uri="{909E8E84-426E-40DD-AFC4-6F175D3DCCD1}"/>
            <a:ext uri="{91240B29-F687-4F45-9708-019B960494DF}"/>
          </a:extLst>
        </p:spPr>
        <p:txBody>
          <a:bodyPr vert="horz" wrap="square" lIns="90343" tIns="45171" rIns="90343" bIns="4517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bwMode="auto">
          <a:xfrm>
            <a:off x="0" y="8685213"/>
            <a:ext cx="2971800" cy="457200"/>
          </a:xfrm>
          <a:prstGeom prst="rect">
            <a:avLst/>
          </a:prstGeom>
          <a:noFill/>
          <a:ln>
            <a:noFill/>
          </a:ln>
          <a:extLst>
            <a:ext uri="{909E8E84-426E-40DD-AFC4-6F175D3DCCD1}"/>
            <a:ext uri="{91240B29-F687-4F45-9708-019B960494DF}"/>
          </a:extLst>
        </p:spPr>
        <p:txBody>
          <a:bodyPr vert="horz" wrap="square" lIns="90343" tIns="45171" rIns="90343" bIns="45171" numCol="1" anchor="b" anchorCtr="0" compatLnSpc="1">
            <a:prstTxWarp prst="textNoShape">
              <a:avLst/>
            </a:prstTxWarp>
          </a:bodyPr>
          <a:lstStyle>
            <a:lvl1pPr defTabSz="903288">
              <a:defRPr sz="1200"/>
            </a:lvl1pPr>
          </a:lstStyle>
          <a:p>
            <a:pPr>
              <a:defRPr/>
            </a:pPr>
            <a:endParaRPr lang="en-US" dirty="0"/>
          </a:p>
        </p:txBody>
      </p:sp>
      <p:sp>
        <p:nvSpPr>
          <p:cNvPr id="7" name="Slide Number Placeholder 6"/>
          <p:cNvSpPr>
            <a:spLocks noGrp="1"/>
          </p:cNvSpPr>
          <p:nvPr>
            <p:ph type="sldNum" sz="quarter" idx="5"/>
          </p:nvPr>
        </p:nvSpPr>
        <p:spPr bwMode="auto">
          <a:xfrm>
            <a:off x="3884613" y="8685213"/>
            <a:ext cx="2971800" cy="457200"/>
          </a:xfrm>
          <a:prstGeom prst="rect">
            <a:avLst/>
          </a:prstGeom>
          <a:noFill/>
          <a:ln>
            <a:noFill/>
          </a:ln>
          <a:extLst>
            <a:ext uri="{909E8E84-426E-40DD-AFC4-6F175D3DCCD1}"/>
            <a:ext uri="{91240B29-F687-4F45-9708-019B960494DF}"/>
          </a:extLst>
        </p:spPr>
        <p:txBody>
          <a:bodyPr vert="horz" wrap="square" lIns="90343" tIns="45171" rIns="90343" bIns="45171" numCol="1" anchor="b" anchorCtr="0" compatLnSpc="1">
            <a:prstTxWarp prst="textNoShape">
              <a:avLst/>
            </a:prstTxWarp>
          </a:bodyPr>
          <a:lstStyle>
            <a:lvl1pPr algn="r" defTabSz="903288">
              <a:defRPr sz="1200"/>
            </a:lvl1pPr>
          </a:lstStyle>
          <a:p>
            <a:pPr>
              <a:defRPr/>
            </a:pPr>
            <a:fld id="{21A197FD-8E36-468A-A9D6-C495D125D724}"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19821801-16D8-45B6-97C5-6A2815180295}"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5756F52-80AA-43C9-AB12-006792178A8B}"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defRPr/>
            </a:pPr>
            <a:endParaRPr lang="en-US" dirty="0"/>
          </a:p>
        </p:txBody>
      </p:sp>
      <p:sp>
        <p:nvSpPr>
          <p:cNvPr id="5" name="Footer Placeholder 4"/>
          <p:cNvSpPr>
            <a:spLocks noGrp="1"/>
          </p:cNvSpPr>
          <p:nvPr>
            <p:ph type="ftr" sz="quarter" idx="11"/>
          </p:nvPr>
        </p:nvSpPr>
        <p:spPr>
          <a:xfrm>
            <a:off x="457201" y="6248207"/>
            <a:ext cx="5573483" cy="365125"/>
          </a:xfrm>
        </p:spPr>
        <p:txBody>
          <a:bodyPr/>
          <a:lstStyle/>
          <a:p>
            <a:pPr>
              <a:defRPr/>
            </a:pPr>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pPr>
              <a:defRPr/>
            </a:pPr>
            <a:fld id="{E9ED283D-4B15-4AF3-BEC7-BADE07E8F1AB}"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965BD939-E367-494D-A2A9-6A77C7072376}" type="slidenum">
              <a:rPr lang="en-US" smtClean="0"/>
              <a:pPr>
                <a:defRPr/>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E1C3FB95-3E1A-418B-8237-D6C61DD4E705}" type="slidenum">
              <a:rPr lang="en-US" smtClean="0"/>
              <a:pPr>
                <a:defRPr/>
              </a:pPr>
              <a:t>‹#›</a:t>
            </a:fld>
            <a:endParaRPr lang="en-US" dirty="0"/>
          </a:p>
        </p:txBody>
      </p:sp>
      <p:sp>
        <p:nvSpPr>
          <p:cNvPr id="14" name="Footer Placeholder 13"/>
          <p:cNvSpPr>
            <a:spLocks noGrp="1"/>
          </p:cNvSpPr>
          <p:nvPr>
            <p:ph type="ftr" sz="quarter" idx="12"/>
          </p:nvPr>
        </p:nvSpPr>
        <p:spPr/>
        <p:txBody>
          <a:bodyPr/>
          <a:lstStyle/>
          <a:p>
            <a:pPr>
              <a:defRPr/>
            </a:pP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defRPr/>
            </a:pPr>
            <a:endParaRPr lang="en-US" dirty="0"/>
          </a:p>
        </p:txBody>
      </p:sp>
      <p:sp>
        <p:nvSpPr>
          <p:cNvPr id="10" name="Slide Number Placeholder 9"/>
          <p:cNvSpPr>
            <a:spLocks noGrp="1"/>
          </p:cNvSpPr>
          <p:nvPr>
            <p:ph type="sldNum" sz="quarter" idx="16"/>
          </p:nvPr>
        </p:nvSpPr>
        <p:spPr/>
        <p:txBody>
          <a:bodyPr rtlCol="0"/>
          <a:lstStyle/>
          <a:p>
            <a:pPr>
              <a:defRPr/>
            </a:pPr>
            <a:fld id="{82EF8D54-6C4B-41E0-B392-AB346D7F5D49}" type="slidenum">
              <a:rPr lang="en-US" smtClean="0"/>
              <a:pPr>
                <a:defRPr/>
              </a:pPr>
              <a:t>‹#›</a:t>
            </a:fld>
            <a:endParaRPr lang="en-US" dirty="0"/>
          </a:p>
        </p:txBody>
      </p:sp>
      <p:sp>
        <p:nvSpPr>
          <p:cNvPr id="12" name="Footer Placeholder 11"/>
          <p:cNvSpPr>
            <a:spLocks noGrp="1"/>
          </p:cNvSpPr>
          <p:nvPr>
            <p:ph type="ftr" sz="quarter" idx="17"/>
          </p:nvPr>
        </p:nvSpPr>
        <p:spPr/>
        <p:txBody>
          <a:bodyPr rtlCol="0"/>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defRPr/>
            </a:pPr>
            <a:endParaRPr lang="en-US" dirty="0"/>
          </a:p>
        </p:txBody>
      </p:sp>
      <p:sp>
        <p:nvSpPr>
          <p:cNvPr id="12" name="Slide Number Placeholder 11"/>
          <p:cNvSpPr>
            <a:spLocks noGrp="1"/>
          </p:cNvSpPr>
          <p:nvPr>
            <p:ph type="sldNum" sz="quarter" idx="16"/>
          </p:nvPr>
        </p:nvSpPr>
        <p:spPr/>
        <p:txBody>
          <a:bodyPr rtlCol="0"/>
          <a:lstStyle/>
          <a:p>
            <a:pPr>
              <a:defRPr/>
            </a:pPr>
            <a:fld id="{36F732FD-AEAA-4B48-9875-C20DFF2A42EC}" type="slidenum">
              <a:rPr lang="en-US" smtClean="0"/>
              <a:pPr>
                <a:defRPr/>
              </a:pPr>
              <a:t>‹#›</a:t>
            </a:fld>
            <a:endParaRPr lang="en-US" dirty="0"/>
          </a:p>
        </p:txBody>
      </p:sp>
      <p:sp>
        <p:nvSpPr>
          <p:cNvPr id="14" name="Footer Placeholder 13"/>
          <p:cNvSpPr>
            <a:spLocks noGrp="1"/>
          </p:cNvSpPr>
          <p:nvPr>
            <p:ph type="ftr" sz="quarter" idx="17"/>
          </p:nvPr>
        </p:nvSpPr>
        <p:spPr/>
        <p:txBody>
          <a:bodyPr rtlCol="0"/>
          <a:lstStyle/>
          <a:p>
            <a:pPr>
              <a:defRPr/>
            </a:pPr>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defRPr/>
            </a:pPr>
            <a:fld id="{3CD41D65-2036-4ACA-B1CC-FD1D3D0C9004}"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CA716209-2B6E-4440-A5EF-B8F5B87A5B04}"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28AA8DE4-0DC1-40D6-A098-87EE5A170C00}" type="slidenum">
              <a:rPr lang="en-US" smtClean="0"/>
              <a:pPr>
                <a:defRPr/>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pPr>
              <a:defRPr/>
            </a:pPr>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defRPr/>
            </a:pPr>
            <a:fld id="{AAB6B0A4-F49C-4D4E-BA62-5A42F12A8160}" type="slidenum">
              <a:rPr lang="en-US" smtClean="0"/>
              <a:pPr>
                <a:defRPr/>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pPr>
              <a:defRPr/>
            </a:pPr>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7CF1DB66-7204-4E6E-AFC5-B2F57612CE05}"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carolstanchfield@tpcp.org" TargetMode="External"/><Relationship Id="rId2" Type="http://schemas.openxmlformats.org/officeDocument/2006/relationships/hyperlink" Target="mailto:michael.heggarty@co.nevada.ca.us" TargetMode="External"/><Relationship Id="rId1" Type="http://schemas.openxmlformats.org/officeDocument/2006/relationships/slideLayout" Target="../slideLayouts/slideLayout2.xml"/><Relationship Id="rId4" Type="http://schemas.openxmlformats.org/officeDocument/2006/relationships/hyperlink" Target="mailto:Tom.Anderson@nevadacountycourts.com" TargetMode="External"/></Relationships>
</file>

<file path=ppt/slides/_rels/slide3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600" b="1" dirty="0" smtClean="0">
                <a:latin typeface="+mn-lt"/>
              </a:rPr>
              <a:t>Assisted Outpatient Treatment </a:t>
            </a:r>
            <a:br>
              <a:rPr lang="en-US" sz="3600" b="1" dirty="0" smtClean="0">
                <a:latin typeface="+mn-lt"/>
              </a:rPr>
            </a:br>
            <a:r>
              <a:rPr lang="en-US" sz="3600" b="1" dirty="0" smtClean="0">
                <a:latin typeface="+mn-lt"/>
              </a:rPr>
              <a:t>(W&amp;I Code 5345) (AB 1421) </a:t>
            </a:r>
            <a:br>
              <a:rPr lang="en-US" sz="3600" b="1" dirty="0" smtClean="0">
                <a:latin typeface="+mn-lt"/>
              </a:rPr>
            </a:br>
            <a:r>
              <a:rPr lang="en-US" sz="3600" b="1" dirty="0" smtClean="0">
                <a:latin typeface="+mn-lt"/>
              </a:rPr>
              <a:t>“Laura’s Law”</a:t>
            </a:r>
            <a:br>
              <a:rPr lang="en-US" sz="3600" b="1" dirty="0" smtClean="0">
                <a:latin typeface="+mn-lt"/>
              </a:rPr>
            </a:br>
            <a:r>
              <a:rPr lang="en-US" sz="3600" b="1" dirty="0" smtClean="0">
                <a:latin typeface="+mn-lt"/>
              </a:rPr>
              <a:t/>
            </a:r>
            <a:br>
              <a:rPr lang="en-US" sz="3600" b="1" dirty="0" smtClean="0">
                <a:latin typeface="+mn-lt"/>
              </a:rPr>
            </a:br>
            <a:r>
              <a:rPr lang="en-US" sz="2200" b="1" dirty="0" smtClean="0">
                <a:latin typeface="+mn-lt"/>
              </a:rPr>
              <a:t>March 5, 2013</a:t>
            </a:r>
            <a:r>
              <a:rPr lang="en-US" sz="3600" b="1" dirty="0" smtClean="0">
                <a:latin typeface="+mn-lt"/>
              </a:rPr>
              <a:t/>
            </a:r>
            <a:br>
              <a:rPr lang="en-US" sz="3600" b="1" dirty="0" smtClean="0">
                <a:latin typeface="+mn-lt"/>
              </a:rPr>
            </a:br>
            <a:r>
              <a:rPr lang="en-US" dirty="0" smtClean="0">
                <a:latin typeface="+mn-lt"/>
              </a:rPr>
              <a:t/>
            </a:r>
            <a:br>
              <a:rPr lang="en-US" dirty="0" smtClean="0">
                <a:latin typeface="+mn-lt"/>
              </a:rPr>
            </a:br>
            <a:endParaRPr lang="en-US" dirty="0">
              <a:latin typeface="+mn-lt"/>
            </a:endParaRPr>
          </a:p>
        </p:txBody>
      </p:sp>
      <p:sp>
        <p:nvSpPr>
          <p:cNvPr id="3" name="Subtitle 2"/>
          <p:cNvSpPr>
            <a:spLocks noGrp="1"/>
          </p:cNvSpPr>
          <p:nvPr>
            <p:ph type="subTitle" idx="1"/>
          </p:nvPr>
        </p:nvSpPr>
        <p:spPr/>
        <p:txBody>
          <a:bodyPr/>
          <a:lstStyle/>
          <a:p>
            <a:r>
              <a:rPr lang="en-US" sz="3200" dirty="0" smtClean="0">
                <a:cs typeface="Arial" pitchFamily="34" charset="0"/>
              </a:rPr>
              <a:t>The Nevada County Experience</a:t>
            </a:r>
            <a:endParaRPr lang="en-US" sz="3200" dirty="0">
              <a:cs typeface="Arial" pitchFamily="34" charset="0"/>
            </a:endParaRPr>
          </a:p>
        </p:txBody>
      </p:sp>
      <p:sp>
        <p:nvSpPr>
          <p:cNvPr id="4" name="Slide Number Placeholder 3"/>
          <p:cNvSpPr>
            <a:spLocks noGrp="1"/>
          </p:cNvSpPr>
          <p:nvPr>
            <p:ph type="sldNum" sz="quarter" idx="12"/>
          </p:nvPr>
        </p:nvSpPr>
        <p:spPr/>
        <p:txBody>
          <a:bodyPr/>
          <a:lstStyle/>
          <a:p>
            <a:pPr>
              <a:defRPr/>
            </a:pPr>
            <a:fld id="{19821801-16D8-45B6-97C5-6A2815180295}" type="slidenum">
              <a:rPr lang="en-US" smtClean="0"/>
              <a:pPr>
                <a:defRPr/>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rPr>
              <a:t>Who Can Request AOT?</a:t>
            </a:r>
            <a:endParaRPr lang="en-US" sz="4400" b="1"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10</a:t>
            </a:fld>
            <a:endParaRPr lang="en-US" dirty="0"/>
          </a:p>
        </p:txBody>
      </p:sp>
      <p:sp>
        <p:nvSpPr>
          <p:cNvPr id="3" name="Content Placeholder 2"/>
          <p:cNvSpPr>
            <a:spLocks noGrp="1"/>
          </p:cNvSpPr>
          <p:nvPr>
            <p:ph sz="quarter" idx="1"/>
          </p:nvPr>
        </p:nvSpPr>
        <p:spPr/>
        <p:txBody>
          <a:bodyPr/>
          <a:lstStyle/>
          <a:p>
            <a:pPr>
              <a:buFont typeface="Arial" pitchFamily="34" charset="0"/>
              <a:buChar char="•"/>
            </a:pPr>
            <a:r>
              <a:rPr lang="en-US" dirty="0" smtClean="0"/>
              <a:t>The director of a public or private agency providing mental health services to the person</a:t>
            </a:r>
          </a:p>
          <a:p>
            <a:pPr>
              <a:buFont typeface="Arial" pitchFamily="34" charset="0"/>
              <a:buChar char="•"/>
            </a:pPr>
            <a:r>
              <a:rPr lang="en-US" dirty="0" smtClean="0"/>
              <a:t>The director of a hospital where the person is being treated </a:t>
            </a:r>
          </a:p>
          <a:p>
            <a:pPr>
              <a:buFont typeface="Arial" pitchFamily="34" charset="0"/>
              <a:buChar char="•"/>
            </a:pPr>
            <a:r>
              <a:rPr lang="en-US" dirty="0" smtClean="0"/>
              <a:t>A licensed mental health provider who is supervising or treating the person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en-US" sz="4400" b="1" dirty="0" smtClean="0">
                <a:solidFill>
                  <a:schemeClr val="accent4">
                    <a:lumMod val="50000"/>
                  </a:schemeClr>
                </a:solidFill>
                <a:latin typeface="+mn-lt"/>
                <a:cs typeface="Arial" pitchFamily="34" charset="0"/>
              </a:rPr>
              <a:t>AOT Program Requirements</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11</a:t>
            </a:fld>
            <a:endParaRPr lang="en-US" dirty="0"/>
          </a:p>
        </p:txBody>
      </p:sp>
      <p:sp>
        <p:nvSpPr>
          <p:cNvPr id="32771" name="Rectangle 3"/>
          <p:cNvSpPr>
            <a:spLocks noGrp="1" noChangeArrowheads="1"/>
          </p:cNvSpPr>
          <p:nvPr>
            <p:ph sz="quarter" idx="1"/>
          </p:nvPr>
        </p:nvSpPr>
        <p:spPr/>
        <p:txBody>
          <a:bodyPr/>
          <a:lstStyle/>
          <a:p>
            <a:pPr>
              <a:lnSpc>
                <a:spcPct val="90000"/>
              </a:lnSpc>
              <a:buFont typeface="Arial" pitchFamily="34" charset="0"/>
              <a:buChar char="•"/>
            </a:pPr>
            <a:r>
              <a:rPr lang="en-US" dirty="0" smtClean="0">
                <a:cs typeface="Arial" pitchFamily="34" charset="0"/>
              </a:rPr>
              <a:t>Community-based, multi-disciplinary  treatment, 24/7 on-call support, Individualized Service Plans, outreach, least restrictive housing options, mental health teams that use staff to client ratios of no more than 10 clients per staff</a:t>
            </a:r>
          </a:p>
          <a:p>
            <a:pPr>
              <a:lnSpc>
                <a:spcPct val="90000"/>
              </a:lnSpc>
              <a:buFont typeface="Arial" pitchFamily="34" charset="0"/>
              <a:buChar char="•"/>
            </a:pPr>
            <a:r>
              <a:rPr lang="en-US" dirty="0" smtClean="0">
                <a:cs typeface="Arial" pitchFamily="34" charset="0"/>
              </a:rPr>
              <a:t>Must include a Personal Service Coordinator (PSC) for full service coordination</a:t>
            </a:r>
          </a:p>
          <a:p>
            <a:pPr>
              <a:lnSpc>
                <a:spcPct val="90000"/>
              </a:lnSpc>
              <a:buFont typeface="Arial" pitchFamily="34" charset="0"/>
              <a:buChar char="•"/>
            </a:pPr>
            <a:r>
              <a:rPr lang="en-US" dirty="0" smtClean="0">
                <a:cs typeface="Arial" pitchFamily="34" charset="0"/>
              </a:rPr>
              <a:t>For Example: Assertive Community Treatment (ACT)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14400" y="277813"/>
            <a:ext cx="7924800" cy="1143000"/>
          </a:xfrm>
        </p:spPr>
        <p:txBody>
          <a:bodyPr/>
          <a:lstStyle/>
          <a:p>
            <a:pPr algn="ctr"/>
            <a:r>
              <a:rPr lang="en-US" sz="4400" dirty="0" smtClean="0">
                <a:solidFill>
                  <a:schemeClr val="tx1"/>
                </a:solidFill>
                <a:latin typeface="+mn-lt"/>
              </a:rPr>
              <a:t> </a:t>
            </a:r>
            <a:r>
              <a:rPr lang="en-US" sz="4400" b="1" dirty="0" smtClean="0">
                <a:solidFill>
                  <a:schemeClr val="accent4">
                    <a:lumMod val="50000"/>
                  </a:schemeClr>
                </a:solidFill>
                <a:latin typeface="+mn-lt"/>
              </a:rPr>
              <a:t>AOT Program Requirements</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12</a:t>
            </a:fld>
            <a:endParaRPr lang="en-US" dirty="0"/>
          </a:p>
        </p:txBody>
      </p:sp>
      <p:sp>
        <p:nvSpPr>
          <p:cNvPr id="34819" name="Rectangle 3"/>
          <p:cNvSpPr>
            <a:spLocks noGrp="1" noChangeArrowheads="1"/>
          </p:cNvSpPr>
          <p:nvPr>
            <p:ph sz="quarter" idx="1"/>
          </p:nvPr>
        </p:nvSpPr>
        <p:spPr>
          <a:xfrm>
            <a:off x="914400" y="1641475"/>
            <a:ext cx="7772400" cy="4530725"/>
          </a:xfrm>
        </p:spPr>
        <p:txBody>
          <a:bodyPr/>
          <a:lstStyle/>
          <a:p>
            <a:pPr>
              <a:lnSpc>
                <a:spcPct val="90000"/>
              </a:lnSpc>
              <a:buFont typeface="Arial" pitchFamily="34" charset="0"/>
              <a:buChar char="•"/>
            </a:pPr>
            <a:r>
              <a:rPr lang="en-US" dirty="0" smtClean="0"/>
              <a:t>Stakeholder service planning and delivery.</a:t>
            </a:r>
          </a:p>
          <a:p>
            <a:pPr marL="342900" lvl="1" indent="-342900">
              <a:lnSpc>
                <a:spcPct val="90000"/>
              </a:lnSpc>
              <a:buClr>
                <a:schemeClr val="folHlink"/>
              </a:buClr>
              <a:buSzPct val="90000"/>
              <a:buFont typeface="Arial" pitchFamily="34" charset="0"/>
              <a:buChar char="•"/>
            </a:pPr>
            <a:r>
              <a:rPr lang="en-US" sz="2800" dirty="0" smtClean="0"/>
              <a:t>Individual Service Plan</a:t>
            </a:r>
          </a:p>
          <a:p>
            <a:pPr>
              <a:lnSpc>
                <a:spcPct val="90000"/>
              </a:lnSpc>
              <a:buFont typeface="Arial" pitchFamily="34" charset="0"/>
              <a:buChar char="•"/>
            </a:pPr>
            <a:r>
              <a:rPr lang="en-US" dirty="0" smtClean="0"/>
              <a:t>Comprehensive list of wraparound mental health, social, physical health, and housing services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solidFill>
                  <a:schemeClr val="accent4">
                    <a:lumMod val="50000"/>
                  </a:schemeClr>
                </a:solidFill>
                <a:latin typeface="+mn-lt"/>
              </a:rPr>
              <a:t>AOT Program Requirements</a:t>
            </a:r>
            <a:endParaRPr lang="en-US" sz="4400" b="1" dirty="0">
              <a:solidFill>
                <a:schemeClr val="accent4">
                  <a:lumMod val="50000"/>
                </a:schemeClr>
              </a:solidFill>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13</a:t>
            </a:fld>
            <a:endParaRPr lang="en-US" dirty="0"/>
          </a:p>
        </p:txBody>
      </p:sp>
      <p:sp>
        <p:nvSpPr>
          <p:cNvPr id="3" name="Content Placeholder 2"/>
          <p:cNvSpPr>
            <a:spLocks noGrp="1"/>
          </p:cNvSpPr>
          <p:nvPr>
            <p:ph sz="quarter" idx="1"/>
          </p:nvPr>
        </p:nvSpPr>
        <p:spPr/>
        <p:txBody>
          <a:bodyPr/>
          <a:lstStyle/>
          <a:p>
            <a:pPr>
              <a:lnSpc>
                <a:spcPct val="90000"/>
              </a:lnSpc>
              <a:buFont typeface="Arial" pitchFamily="34" charset="0"/>
              <a:buChar char="•"/>
            </a:pPr>
            <a:r>
              <a:rPr lang="en-US" dirty="0" smtClean="0"/>
              <a:t>Specific strategies for AOT service recipients and stakeholders, such as families</a:t>
            </a:r>
          </a:p>
          <a:p>
            <a:pPr>
              <a:lnSpc>
                <a:spcPct val="90000"/>
              </a:lnSpc>
              <a:buFont typeface="Arial" pitchFamily="34" charset="0"/>
              <a:buChar char="•"/>
            </a:pPr>
            <a:r>
              <a:rPr lang="en-US" dirty="0" smtClean="0"/>
              <a:t>Comprehensive training and education program provided to AOT mental health treatment providers, law enforcement, probation, court personnel, hearing officers, and community at large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rPr>
              <a:t>Voluntary v. Involuntary</a:t>
            </a:r>
            <a:endParaRPr lang="en-US" sz="4400" b="1"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14</a:t>
            </a:fld>
            <a:endParaRPr lang="en-US" dirty="0"/>
          </a:p>
        </p:txBody>
      </p:sp>
      <p:sp>
        <p:nvSpPr>
          <p:cNvPr id="3" name="Content Placeholder 2"/>
          <p:cNvSpPr>
            <a:spLocks noGrp="1"/>
          </p:cNvSpPr>
          <p:nvPr>
            <p:ph sz="quarter" idx="1"/>
          </p:nvPr>
        </p:nvSpPr>
        <p:spPr/>
        <p:txBody>
          <a:bodyPr>
            <a:normAutofit lnSpcReduction="10000"/>
          </a:bodyPr>
          <a:lstStyle/>
          <a:p>
            <a:pPr lvl="1">
              <a:buNone/>
            </a:pPr>
            <a:r>
              <a:rPr lang="en-US" sz="2200" dirty="0" smtClean="0"/>
              <a:t>The “involuntary” exclusion related to using MHSA funds is referenced in: </a:t>
            </a:r>
          </a:p>
          <a:p>
            <a:pPr lvl="1">
              <a:buNone/>
            </a:pPr>
            <a:r>
              <a:rPr lang="en-US" sz="2200" dirty="0" smtClean="0"/>
              <a:t>DMH Letter 05-05.</a:t>
            </a:r>
          </a:p>
          <a:p>
            <a:pPr lvl="1">
              <a:buNone/>
            </a:pPr>
            <a:r>
              <a:rPr lang="en-US" sz="2200" dirty="0" smtClean="0"/>
              <a:t>	</a:t>
            </a:r>
            <a:r>
              <a:rPr lang="en-US" sz="2200" dirty="0" smtClean="0">
                <a:solidFill>
                  <a:srgbClr val="FF0000"/>
                </a:solidFill>
              </a:rPr>
              <a:t>“Programs funded under the Mental Health Services Act must be voluntary in nature. Individuals accessing services funded by the Mental Health Services Act may have voluntary or involuntary legal status which shall not effect their ability to access the expanded services under this Act.”</a:t>
            </a:r>
          </a:p>
          <a:p>
            <a:pPr>
              <a:buNone/>
            </a:pPr>
            <a:r>
              <a:rPr lang="en-US" sz="2200" dirty="0" smtClean="0"/>
              <a:t>	Title 9 CCR, § 3400. </a:t>
            </a:r>
            <a:br>
              <a:rPr lang="en-US" sz="2200" dirty="0" smtClean="0"/>
            </a:br>
            <a:r>
              <a:rPr lang="en-US" sz="2200" dirty="0" smtClean="0">
                <a:solidFill>
                  <a:srgbClr val="FF0000"/>
                </a:solidFill>
              </a:rPr>
              <a:t>“(b) Programs and/or services provided with MHSA funds shall:</a:t>
            </a:r>
          </a:p>
          <a:p>
            <a:pPr>
              <a:buNone/>
            </a:pPr>
            <a:r>
              <a:rPr lang="en-US" sz="2200" dirty="0" smtClean="0">
                <a:solidFill>
                  <a:srgbClr val="FF0000"/>
                </a:solidFill>
              </a:rPr>
              <a:t>	(2) Be designed for voluntary participation. No person shall be denied access based solely on his/her voluntary or involuntary legal status.”</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cs typeface="Arial" pitchFamily="34" charset="0"/>
              </a:rPr>
              <a:t>Voluntary v. Involuntary</a:t>
            </a:r>
            <a:endParaRPr lang="en-US" sz="4400" b="1" dirty="0">
              <a:latin typeface="+mn-lt"/>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15</a:t>
            </a:fld>
            <a:endParaRPr lang="en-US" dirty="0"/>
          </a:p>
        </p:txBody>
      </p:sp>
      <p:sp>
        <p:nvSpPr>
          <p:cNvPr id="3" name="Content Placeholder 2"/>
          <p:cNvSpPr>
            <a:spLocks noGrp="1"/>
          </p:cNvSpPr>
          <p:nvPr>
            <p:ph sz="quarter" idx="1"/>
          </p:nvPr>
        </p:nvSpPr>
        <p:spPr/>
        <p:txBody>
          <a:bodyPr>
            <a:normAutofit/>
          </a:bodyPr>
          <a:lstStyle/>
          <a:p>
            <a:pPr>
              <a:buNone/>
            </a:pPr>
            <a:r>
              <a:rPr lang="en-US" dirty="0" smtClean="0"/>
              <a:t>So, in order to use MHSA funds, the programs and services must be voluntary in nature and designed for voluntary participation.</a:t>
            </a:r>
          </a:p>
          <a:p>
            <a:pPr>
              <a:buNone/>
            </a:pPr>
            <a:endParaRPr lang="en-US" dirty="0" smtClean="0"/>
          </a:p>
          <a:p>
            <a:pPr>
              <a:buNone/>
            </a:pPr>
            <a:r>
              <a:rPr lang="en-US" dirty="0" smtClean="0"/>
              <a:t>However, the statute and policy letter clearly stipulate that an individual’s involuntary legal status shall not prevent an individual from accessing MHSA funded services.</a:t>
            </a:r>
          </a:p>
          <a:p>
            <a:pPr>
              <a:buNone/>
            </a:pPr>
            <a:endParaRPr lang="en-US" dirty="0" smtClean="0"/>
          </a:p>
          <a:p>
            <a:pPr>
              <a:buNone/>
            </a:pP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cs typeface="Arial" pitchFamily="34" charset="0"/>
              </a:rPr>
              <a:t>Voluntary v. Involuntary</a:t>
            </a:r>
            <a:endParaRPr lang="en-US" sz="4400" b="1"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16</a:t>
            </a:fld>
            <a:endParaRPr lang="en-US" dirty="0"/>
          </a:p>
        </p:txBody>
      </p:sp>
      <p:sp>
        <p:nvSpPr>
          <p:cNvPr id="3" name="Content Placeholder 2"/>
          <p:cNvSpPr>
            <a:spLocks noGrp="1"/>
          </p:cNvSpPr>
          <p:nvPr>
            <p:ph sz="quarter" idx="1"/>
          </p:nvPr>
        </p:nvSpPr>
        <p:spPr/>
        <p:txBody>
          <a:bodyPr/>
          <a:lstStyle/>
          <a:p>
            <a:pPr lvl="1">
              <a:buFont typeface="Arial" pitchFamily="34" charset="0"/>
              <a:buChar char="•"/>
            </a:pPr>
            <a:r>
              <a:rPr lang="en-US" sz="2800" dirty="0" smtClean="0"/>
              <a:t>Nevada County believes AOT is allowable; no locks, restraints, seclusion, or forced medication</a:t>
            </a:r>
          </a:p>
          <a:p>
            <a:pPr lvl="1">
              <a:buFont typeface="Arial" pitchFamily="34" charset="0"/>
              <a:buChar char="•"/>
            </a:pPr>
            <a:r>
              <a:rPr lang="en-US" sz="2800" dirty="0" smtClean="0"/>
              <a:t>Bills currently introduced to clarify language and specifically allow use of MHSA funds</a:t>
            </a:r>
          </a:p>
          <a:p>
            <a:pPr lvl="1">
              <a:buFont typeface="Arial" pitchFamily="34" charset="0"/>
              <a:buChar char="•"/>
            </a:pPr>
            <a:r>
              <a:rPr lang="en-US" sz="2800" u="sng" dirty="0" smtClean="0"/>
              <a:t>AOT  services provided by the ACT Team are voluntary; the mandate, legal status, and order originate from the court</a:t>
            </a:r>
          </a:p>
          <a:p>
            <a:pPr lvl="1">
              <a:buNone/>
            </a:pPr>
            <a:endParaRPr lang="en-US" sz="2800" dirty="0" smtClean="0"/>
          </a:p>
          <a:p>
            <a:endParaRPr lang="en-US" dirty="0"/>
          </a:p>
        </p:txBody>
      </p:sp>
      <p:pic>
        <p:nvPicPr>
          <p:cNvPr id="7170" name="Picture 2" descr="C:\Documents and Settings\MHeggarty\Local Settings\Temporary Internet Files\Content.IE5\PLVNF5ZV\MP900400849[1].jpg"/>
          <p:cNvPicPr>
            <a:picLocks noChangeAspect="1" noChangeArrowheads="1"/>
          </p:cNvPicPr>
          <p:nvPr/>
        </p:nvPicPr>
        <p:blipFill>
          <a:blip r:embed="rId2" cstate="print">
            <a:lum bright="13000"/>
          </a:blip>
          <a:srcRect/>
          <a:stretch>
            <a:fillRect/>
          </a:stretch>
        </p:blipFill>
        <p:spPr bwMode="auto">
          <a:xfrm>
            <a:off x="6172200" y="4495621"/>
            <a:ext cx="2225040" cy="1482781"/>
          </a:xfrm>
          <a:prstGeom prst="rect">
            <a:avLst/>
          </a:prstGeom>
          <a:noFill/>
        </p:spPr>
      </p:pic>
      <p:pic>
        <p:nvPicPr>
          <p:cNvPr id="1026" name="Picture 2" descr="C:\Documents and Settings\MHeggarty\Local Settings\Temporary Internet Files\Content.IE5\2DBW56V1\MC900303675[1].wmf"/>
          <p:cNvPicPr>
            <a:picLocks noChangeAspect="1" noChangeArrowheads="1"/>
          </p:cNvPicPr>
          <p:nvPr/>
        </p:nvPicPr>
        <p:blipFill>
          <a:blip r:embed="rId3">
            <a:lum bright="42000"/>
          </a:blip>
          <a:srcRect/>
          <a:stretch>
            <a:fillRect/>
          </a:stretch>
        </p:blipFill>
        <p:spPr bwMode="auto">
          <a:xfrm>
            <a:off x="6400800" y="4419600"/>
            <a:ext cx="1548079" cy="16764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C:\Documents and Settings\MHeggarty\Local Settings\Temporary Internet Files\Content.IE5\2DBW56V1\MC900432538[1].png"/>
          <p:cNvPicPr>
            <a:picLocks noChangeAspect="1" noChangeArrowheads="1"/>
          </p:cNvPicPr>
          <p:nvPr/>
        </p:nvPicPr>
        <p:blipFill>
          <a:blip r:embed="rId2"/>
          <a:srcRect/>
          <a:stretch>
            <a:fillRect/>
          </a:stretch>
        </p:blipFill>
        <p:spPr bwMode="auto">
          <a:xfrm>
            <a:off x="4648200" y="4495800"/>
            <a:ext cx="1524000" cy="1501913"/>
          </a:xfrm>
          <a:prstGeom prst="rect">
            <a:avLst/>
          </a:prstGeom>
          <a:noFill/>
        </p:spPr>
      </p:pic>
      <p:sp>
        <p:nvSpPr>
          <p:cNvPr id="2" name="Title 1"/>
          <p:cNvSpPr>
            <a:spLocks noGrp="1"/>
          </p:cNvSpPr>
          <p:nvPr>
            <p:ph type="title"/>
          </p:nvPr>
        </p:nvSpPr>
        <p:spPr/>
        <p:txBody>
          <a:bodyPr/>
          <a:lstStyle/>
          <a:p>
            <a:pPr algn="ctr"/>
            <a:r>
              <a:rPr lang="en-US" sz="4400" b="1" dirty="0" smtClean="0">
                <a:latin typeface="+mn-lt"/>
              </a:rPr>
              <a:t>No Forced Medication</a:t>
            </a:r>
            <a:endParaRPr lang="en-US" sz="4400" b="1"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17</a:t>
            </a:fld>
            <a:endParaRPr lang="en-US" dirty="0"/>
          </a:p>
        </p:txBody>
      </p:sp>
      <p:sp>
        <p:nvSpPr>
          <p:cNvPr id="3" name="Content Placeholder 2"/>
          <p:cNvSpPr>
            <a:spLocks noGrp="1"/>
          </p:cNvSpPr>
          <p:nvPr>
            <p:ph sz="quarter" idx="1"/>
          </p:nvPr>
        </p:nvSpPr>
        <p:spPr/>
        <p:txBody>
          <a:bodyPr/>
          <a:lstStyle/>
          <a:p>
            <a:pPr lvl="0">
              <a:buFont typeface="Arial" pitchFamily="34" charset="0"/>
              <a:buChar char="•"/>
            </a:pPr>
            <a:r>
              <a:rPr lang="en-US" dirty="0" smtClean="0"/>
              <a:t>Medication may be part of the court-ordered, individualized service plan</a:t>
            </a:r>
          </a:p>
          <a:p>
            <a:pPr lvl="0">
              <a:buFont typeface="Arial" pitchFamily="34" charset="0"/>
              <a:buChar char="•"/>
            </a:pPr>
            <a:r>
              <a:rPr lang="en-US" dirty="0" smtClean="0"/>
              <a:t>Medications are not “forced”, but they are court-ordered</a:t>
            </a:r>
          </a:p>
          <a:p>
            <a:pPr lvl="0">
              <a:buFont typeface="Arial" pitchFamily="34" charset="0"/>
              <a:buChar char="•"/>
            </a:pPr>
            <a:r>
              <a:rPr lang="en-US" dirty="0" smtClean="0"/>
              <a:t>Court-ordered treatment is commonly provided throughout the California mental health system</a:t>
            </a:r>
            <a:endParaRPr lang="en-US" dirty="0"/>
          </a:p>
        </p:txBody>
      </p:sp>
      <p:pic>
        <p:nvPicPr>
          <p:cNvPr id="5122" name="Picture 2" descr="C:\Documents and Settings\MHeggarty\Local Settings\Temporary Internet Files\Content.IE5\PLVNF5ZV\MC900279538[1].wmf"/>
          <p:cNvPicPr>
            <a:picLocks noChangeAspect="1" noChangeArrowheads="1"/>
          </p:cNvPicPr>
          <p:nvPr/>
        </p:nvPicPr>
        <p:blipFill>
          <a:blip r:embed="rId3"/>
          <a:srcRect/>
          <a:stretch>
            <a:fillRect/>
          </a:stretch>
        </p:blipFill>
        <p:spPr bwMode="auto">
          <a:xfrm>
            <a:off x="5562600" y="4495800"/>
            <a:ext cx="1826971" cy="669341"/>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cs typeface="Arial" pitchFamily="34" charset="0"/>
              </a:rPr>
              <a:t>Court-Ordered Treatment</a:t>
            </a:r>
            <a:endParaRPr lang="en-US" sz="4400" b="1" dirty="0">
              <a:latin typeface="+mn-lt"/>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18</a:t>
            </a:fld>
            <a:endParaRPr lang="en-US" dirty="0"/>
          </a:p>
        </p:txBody>
      </p:sp>
      <p:sp>
        <p:nvSpPr>
          <p:cNvPr id="3" name="Content Placeholder 2"/>
          <p:cNvSpPr>
            <a:spLocks noGrp="1"/>
          </p:cNvSpPr>
          <p:nvPr>
            <p:ph sz="quarter" idx="1"/>
          </p:nvPr>
        </p:nvSpPr>
        <p:spPr/>
        <p:txBody>
          <a:bodyPr/>
          <a:lstStyle/>
          <a:p>
            <a:pPr lvl="0">
              <a:buNone/>
            </a:pPr>
            <a:r>
              <a:rPr lang="en-US" dirty="0" smtClean="0"/>
              <a:t>Counties typically provide treatment funded by MHSA to individuals with court orders for mental health treatment:</a:t>
            </a:r>
          </a:p>
          <a:p>
            <a:pPr lvl="0">
              <a:buFont typeface="Arial" pitchFamily="34" charset="0"/>
              <a:buChar char="•"/>
            </a:pPr>
            <a:r>
              <a:rPr lang="en-US" dirty="0" smtClean="0"/>
              <a:t>LPS Conservatees</a:t>
            </a:r>
          </a:p>
          <a:p>
            <a:pPr lvl="0">
              <a:buFont typeface="Arial" pitchFamily="34" charset="0"/>
              <a:buChar char="•"/>
            </a:pPr>
            <a:r>
              <a:rPr lang="en-US" dirty="0" smtClean="0"/>
              <a:t>Individuals on probation/parole</a:t>
            </a:r>
          </a:p>
          <a:p>
            <a:pPr lvl="0">
              <a:buFont typeface="Arial" pitchFamily="34" charset="0"/>
              <a:buChar char="•"/>
            </a:pPr>
            <a:r>
              <a:rPr lang="en-US" dirty="0" smtClean="0"/>
              <a:t>Parents ordered into treatment in dependency court</a:t>
            </a:r>
          </a:p>
          <a:p>
            <a:endParaRPr lang="en-US" dirty="0"/>
          </a:p>
        </p:txBody>
      </p:sp>
      <p:pic>
        <p:nvPicPr>
          <p:cNvPr id="6146" name="Picture 2" descr="C:\Documents and Settings\MHeggarty\Local Settings\Temporary Internet Files\Content.IE5\2DBW56V1\MC900056753[1].wmf"/>
          <p:cNvPicPr>
            <a:picLocks noChangeAspect="1" noChangeArrowheads="1"/>
          </p:cNvPicPr>
          <p:nvPr/>
        </p:nvPicPr>
        <p:blipFill>
          <a:blip r:embed="rId2"/>
          <a:srcRect/>
          <a:stretch>
            <a:fillRect/>
          </a:stretch>
        </p:blipFill>
        <p:spPr bwMode="auto">
          <a:xfrm>
            <a:off x="6096000" y="2514600"/>
            <a:ext cx="1815998" cy="1472184"/>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cs typeface="Arial" pitchFamily="34" charset="0"/>
              </a:rPr>
              <a:t>Court-Ordered Treatment</a:t>
            </a:r>
            <a:endParaRPr lang="en-US" sz="4400" b="1"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19</a:t>
            </a:fld>
            <a:endParaRPr lang="en-US" dirty="0"/>
          </a:p>
        </p:txBody>
      </p:sp>
      <p:sp>
        <p:nvSpPr>
          <p:cNvPr id="3" name="Content Placeholder 2"/>
          <p:cNvSpPr>
            <a:spLocks noGrp="1"/>
          </p:cNvSpPr>
          <p:nvPr>
            <p:ph sz="quarter" idx="1"/>
          </p:nvPr>
        </p:nvSpPr>
        <p:spPr/>
        <p:txBody>
          <a:bodyPr/>
          <a:lstStyle/>
          <a:p>
            <a:pPr lvl="0">
              <a:buFont typeface="Arial" pitchFamily="34" charset="0"/>
              <a:buChar char="•"/>
            </a:pPr>
            <a:r>
              <a:rPr lang="en-US" dirty="0" smtClean="0"/>
              <a:t>Mental Health Court participants</a:t>
            </a:r>
          </a:p>
          <a:p>
            <a:pPr>
              <a:buFont typeface="Arial" pitchFamily="34" charset="0"/>
              <a:buChar char="•"/>
            </a:pPr>
            <a:r>
              <a:rPr lang="en-US" dirty="0" smtClean="0"/>
              <a:t>Court Wards</a:t>
            </a:r>
          </a:p>
          <a:p>
            <a:pPr>
              <a:buFont typeface="Arial" pitchFamily="34" charset="0"/>
              <a:buChar char="•"/>
            </a:pPr>
            <a:r>
              <a:rPr lang="en-US" dirty="0" smtClean="0"/>
              <a:t>Court Dependents</a:t>
            </a:r>
          </a:p>
          <a:p>
            <a:pPr>
              <a:buFont typeface="Arial" pitchFamily="34" charset="0"/>
              <a:buChar char="•"/>
            </a:pPr>
            <a:r>
              <a:rPr lang="en-US" dirty="0" smtClean="0"/>
              <a:t>Most children and adolescents are ‘involuntary’, even if not court-ordered!</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solidFill>
                  <a:schemeClr val="accent4">
                    <a:lumMod val="50000"/>
                  </a:schemeClr>
                </a:solidFill>
                <a:latin typeface="+mn-lt"/>
              </a:rPr>
              <a:t>Jan 10, 2001</a:t>
            </a:r>
            <a:endParaRPr lang="en-US" dirty="0">
              <a:solidFill>
                <a:schemeClr val="accent4">
                  <a:lumMod val="50000"/>
                </a:schemeClr>
              </a:solidFill>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latin typeface="+mn-lt"/>
              </a:rPr>
              <a:pPr>
                <a:defRPr/>
              </a:pPr>
              <a:t>2</a:t>
            </a:fld>
            <a:endParaRPr lang="en-US" dirty="0">
              <a:latin typeface="+mn-lt"/>
            </a:endParaRPr>
          </a:p>
        </p:txBody>
      </p:sp>
      <p:sp>
        <p:nvSpPr>
          <p:cNvPr id="3" name="Content Placeholder 2"/>
          <p:cNvSpPr>
            <a:spLocks noGrp="1"/>
          </p:cNvSpPr>
          <p:nvPr>
            <p:ph sz="quarter" idx="1"/>
          </p:nvPr>
        </p:nvSpPr>
        <p:spPr/>
        <p:txBody>
          <a:bodyPr/>
          <a:lstStyle/>
          <a:p>
            <a:pPr>
              <a:buFont typeface="Arial" pitchFamily="34" charset="0"/>
              <a:buChar char="•"/>
            </a:pPr>
            <a:r>
              <a:rPr lang="en-US" dirty="0" smtClean="0"/>
              <a:t>3 people were killed by an untreated mentally ill individual in Nevada County, including Laura Wilcox, “Laura’s Law”</a:t>
            </a:r>
          </a:p>
          <a:p>
            <a:pPr>
              <a:buFont typeface="Arial" pitchFamily="34" charset="0"/>
              <a:buChar char="•"/>
            </a:pPr>
            <a:r>
              <a:rPr lang="en-US" dirty="0" smtClean="0"/>
              <a:t>Several critically wounded</a:t>
            </a:r>
          </a:p>
          <a:p>
            <a:pPr>
              <a:buFont typeface="Arial" pitchFamily="34" charset="0"/>
              <a:buChar char="•"/>
            </a:pPr>
            <a:r>
              <a:rPr lang="en-US" dirty="0" smtClean="0"/>
              <a:t>Entire community closed down and fearful</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b="1" dirty="0" smtClean="0">
                <a:latin typeface="+mn-lt"/>
              </a:rPr>
              <a:t>AOT/ACT For Everyone on Demand</a:t>
            </a:r>
            <a:r>
              <a:rPr lang="en-US" b="1" dirty="0" smtClean="0"/>
              <a:t>?</a:t>
            </a:r>
            <a:endParaRPr lang="en-US" b="1" dirty="0"/>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20</a:t>
            </a:fld>
            <a:endParaRPr lang="en-US" dirty="0"/>
          </a:p>
        </p:txBody>
      </p:sp>
      <p:sp>
        <p:nvSpPr>
          <p:cNvPr id="3" name="Content Placeholder 2"/>
          <p:cNvSpPr>
            <a:spLocks noGrp="1"/>
          </p:cNvSpPr>
          <p:nvPr>
            <p:ph sz="quarter" idx="1"/>
          </p:nvPr>
        </p:nvSpPr>
        <p:spPr/>
        <p:txBody>
          <a:bodyPr>
            <a:normAutofit/>
          </a:bodyPr>
          <a:lstStyle/>
          <a:p>
            <a:pPr>
              <a:buNone/>
            </a:pPr>
            <a:r>
              <a:rPr lang="en-US" sz="2400" dirty="0" smtClean="0"/>
              <a:t>WIC 5348(b) “A county that provides assisted outpatient treatment services pursuant to this article also shall offer the same services on a voluntary basis.”</a:t>
            </a:r>
          </a:p>
          <a:p>
            <a:pPr>
              <a:buNone/>
            </a:pPr>
            <a:r>
              <a:rPr lang="en-US" sz="2400" dirty="0" smtClean="0"/>
              <a:t> 	</a:t>
            </a:r>
            <a:r>
              <a:rPr lang="en-US" sz="2400" u="sng" dirty="0" smtClean="0"/>
              <a:t>Does not mean anyone can demand AOT and automatically receive the service!</a:t>
            </a:r>
          </a:p>
          <a:p>
            <a:pPr>
              <a:buNone/>
            </a:pPr>
            <a:r>
              <a:rPr lang="en-US" sz="2400" dirty="0" smtClean="0"/>
              <a:t>	It does mean you need to have non-court-ordered ACT services available; you may still apply criteria, medical necessity, ‘as resources are available’, etc.</a:t>
            </a:r>
          </a:p>
          <a:p>
            <a:pPr>
              <a:buNone/>
            </a:pPr>
            <a:r>
              <a:rPr lang="en-US" sz="2400" dirty="0" smtClean="0"/>
              <a:t>	Bill currently introduced to remove this requirement.</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14400" y="304800"/>
            <a:ext cx="7772400" cy="1143000"/>
          </a:xfrm>
        </p:spPr>
        <p:txBody>
          <a:bodyPr/>
          <a:lstStyle/>
          <a:p>
            <a:pPr algn="ctr"/>
            <a:r>
              <a:rPr lang="en-US" sz="4400" b="1" dirty="0" smtClean="0">
                <a:solidFill>
                  <a:schemeClr val="accent4">
                    <a:lumMod val="50000"/>
                  </a:schemeClr>
                </a:solidFill>
                <a:latin typeface="+mn-lt"/>
                <a:cs typeface="Arial" pitchFamily="34" charset="0"/>
              </a:rPr>
              <a:t>Court &amp; Legal Process</a:t>
            </a:r>
            <a:endParaRPr lang="en-US" b="1" dirty="0" smtClean="0">
              <a:solidFill>
                <a:schemeClr val="accent4">
                  <a:lumMod val="50000"/>
                </a:schemeClr>
              </a:solidFill>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21</a:t>
            </a:fld>
            <a:endParaRPr lang="en-US" dirty="0"/>
          </a:p>
        </p:txBody>
      </p:sp>
      <p:sp>
        <p:nvSpPr>
          <p:cNvPr id="36867" name="Rectangle 3"/>
          <p:cNvSpPr>
            <a:spLocks noGrp="1" noChangeArrowheads="1"/>
          </p:cNvSpPr>
          <p:nvPr>
            <p:ph sz="quarter" idx="1"/>
          </p:nvPr>
        </p:nvSpPr>
        <p:spPr/>
        <p:txBody>
          <a:bodyPr/>
          <a:lstStyle/>
          <a:p>
            <a:pPr>
              <a:buNone/>
            </a:pPr>
            <a:r>
              <a:rPr lang="en-US" dirty="0" smtClean="0"/>
              <a:t>3 components - </a:t>
            </a:r>
          </a:p>
          <a:p>
            <a:pPr lvl="1">
              <a:buFont typeface="Arial" pitchFamily="34" charset="0"/>
              <a:buChar char="•"/>
            </a:pPr>
            <a:r>
              <a:rPr lang="en-US" sz="2800" dirty="0" smtClean="0"/>
              <a:t>Pre-filing arraignment of the person and investigation</a:t>
            </a:r>
          </a:p>
          <a:p>
            <a:pPr lvl="1">
              <a:buFont typeface="Arial" pitchFamily="34" charset="0"/>
              <a:buChar char="•"/>
            </a:pPr>
            <a:r>
              <a:rPr lang="en-US" sz="2800" dirty="0" smtClean="0"/>
              <a:t>Court hearings and due process requirements</a:t>
            </a:r>
          </a:p>
          <a:p>
            <a:pPr lvl="1">
              <a:buFont typeface="Arial" pitchFamily="34" charset="0"/>
              <a:buChar char="•"/>
            </a:pPr>
            <a:r>
              <a:rPr lang="en-US" sz="2800" dirty="0" smtClean="0"/>
              <a:t>Collaborative supervision of AOT after the court order </a:t>
            </a:r>
          </a:p>
        </p:txBody>
      </p:sp>
      <p:pic>
        <p:nvPicPr>
          <p:cNvPr id="4098" name="Picture 2" descr="C:\Documents and Settings\MHeggarty\Local Settings\Temporary Internet Files\Content.IE5\L5ZH2A4A\MP900305711[1].jpg"/>
          <p:cNvPicPr>
            <a:picLocks noChangeAspect="1" noChangeArrowheads="1"/>
          </p:cNvPicPr>
          <p:nvPr/>
        </p:nvPicPr>
        <p:blipFill>
          <a:blip r:embed="rId2" cstate="print"/>
          <a:srcRect/>
          <a:stretch>
            <a:fillRect/>
          </a:stretch>
        </p:blipFill>
        <p:spPr bwMode="auto">
          <a:xfrm>
            <a:off x="5791200" y="4572000"/>
            <a:ext cx="1150112" cy="12192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en-US" sz="4400" b="1" dirty="0" smtClean="0">
                <a:solidFill>
                  <a:schemeClr val="accent4">
                    <a:lumMod val="50000"/>
                  </a:schemeClr>
                </a:solidFill>
                <a:latin typeface="+mn-lt"/>
                <a:cs typeface="Arial" pitchFamily="34" charset="0"/>
              </a:rPr>
              <a:t>Court &amp; Legal Process </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22</a:t>
            </a:fld>
            <a:endParaRPr lang="en-US" dirty="0"/>
          </a:p>
        </p:txBody>
      </p:sp>
      <p:sp>
        <p:nvSpPr>
          <p:cNvPr id="37891" name="Rectangle 3"/>
          <p:cNvSpPr>
            <a:spLocks noGrp="1" noChangeArrowheads="1"/>
          </p:cNvSpPr>
          <p:nvPr>
            <p:ph sz="quarter" idx="1"/>
          </p:nvPr>
        </p:nvSpPr>
        <p:spPr/>
        <p:txBody>
          <a:bodyPr>
            <a:normAutofit lnSpcReduction="10000"/>
          </a:bodyPr>
          <a:lstStyle/>
          <a:p>
            <a:pPr>
              <a:buFont typeface="Arial" pitchFamily="34" charset="0"/>
              <a:buChar char="•"/>
            </a:pPr>
            <a:r>
              <a:rPr lang="en-US" dirty="0" smtClean="0"/>
              <a:t>County files a petition and may testify</a:t>
            </a:r>
          </a:p>
          <a:p>
            <a:pPr>
              <a:lnSpc>
                <a:spcPct val="80000"/>
              </a:lnSpc>
              <a:buFont typeface="Arial" pitchFamily="34" charset="0"/>
              <a:buChar char="•"/>
            </a:pPr>
            <a:r>
              <a:rPr lang="en-US" dirty="0" smtClean="0"/>
              <a:t>The petition must be served on:</a:t>
            </a:r>
          </a:p>
          <a:p>
            <a:pPr lvl="1">
              <a:lnSpc>
                <a:spcPct val="80000"/>
              </a:lnSpc>
              <a:buFont typeface="Courier New" pitchFamily="49" charset="0"/>
              <a:buChar char="o"/>
            </a:pPr>
            <a:r>
              <a:rPr lang="en-US" sz="2800" dirty="0" smtClean="0"/>
              <a:t>Person who is subject to the petition</a:t>
            </a:r>
          </a:p>
          <a:p>
            <a:pPr lvl="1">
              <a:lnSpc>
                <a:spcPct val="80000"/>
              </a:lnSpc>
              <a:buFont typeface="Courier New" pitchFamily="49" charset="0"/>
              <a:buChar char="o"/>
            </a:pPr>
            <a:r>
              <a:rPr lang="en-US" sz="2800" dirty="0" smtClean="0"/>
              <a:t>County Office of Patient Rights</a:t>
            </a:r>
          </a:p>
          <a:p>
            <a:pPr lvl="1">
              <a:lnSpc>
                <a:spcPct val="80000"/>
              </a:lnSpc>
              <a:buFont typeface="Courier New" pitchFamily="49" charset="0"/>
              <a:buChar char="o"/>
            </a:pPr>
            <a:r>
              <a:rPr lang="en-US" sz="2800" dirty="0" smtClean="0"/>
              <a:t>Current health care provider appointed</a:t>
            </a:r>
          </a:p>
          <a:p>
            <a:pPr>
              <a:buFont typeface="Arial" pitchFamily="34" charset="0"/>
              <a:buChar char="•"/>
            </a:pPr>
            <a:r>
              <a:rPr lang="en-US" dirty="0" smtClean="0"/>
              <a:t>The petition must determine there is no appropriate/feasible less restrictive option </a:t>
            </a:r>
          </a:p>
          <a:p>
            <a:pPr>
              <a:buFont typeface="Arial" pitchFamily="34" charset="0"/>
              <a:buChar char="•"/>
            </a:pPr>
            <a:r>
              <a:rPr lang="en-US" dirty="0" smtClean="0"/>
              <a:t>County must file an affidavit with the court at 60-day intervals (or sooner if determined by the team and/or court)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a:r>
              <a:rPr lang="en-US" sz="4400" b="1" dirty="0" smtClean="0">
                <a:solidFill>
                  <a:schemeClr val="accent4">
                    <a:lumMod val="50000"/>
                  </a:schemeClr>
                </a:solidFill>
                <a:latin typeface="+mn-lt"/>
              </a:rPr>
              <a:t>Provider role</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23</a:t>
            </a:fld>
            <a:endParaRPr lang="en-US" dirty="0"/>
          </a:p>
        </p:txBody>
      </p:sp>
      <p:sp>
        <p:nvSpPr>
          <p:cNvPr id="18435" name="Rectangle 3"/>
          <p:cNvSpPr>
            <a:spLocks noGrp="1" noChangeArrowheads="1"/>
          </p:cNvSpPr>
          <p:nvPr>
            <p:ph sz="quarter" idx="1"/>
          </p:nvPr>
        </p:nvSpPr>
        <p:spPr/>
        <p:txBody>
          <a:bodyPr/>
          <a:lstStyle/>
          <a:p>
            <a:pPr>
              <a:lnSpc>
                <a:spcPct val="90000"/>
              </a:lnSpc>
              <a:buFont typeface="Arial" pitchFamily="34" charset="0"/>
              <a:buChar char="•"/>
            </a:pPr>
            <a:r>
              <a:rPr lang="en-US" dirty="0" smtClean="0"/>
              <a:t>Offers ACT to the person referred</a:t>
            </a:r>
          </a:p>
          <a:p>
            <a:pPr>
              <a:lnSpc>
                <a:spcPct val="90000"/>
              </a:lnSpc>
              <a:buFont typeface="Arial" pitchFamily="34" charset="0"/>
              <a:buChar char="•"/>
            </a:pPr>
            <a:r>
              <a:rPr lang="en-US" dirty="0" smtClean="0"/>
              <a:t>Investigates/Assesses whether the person meets full criteria</a:t>
            </a:r>
          </a:p>
          <a:p>
            <a:pPr>
              <a:lnSpc>
                <a:spcPct val="90000"/>
              </a:lnSpc>
              <a:buFont typeface="Arial" pitchFamily="34" charset="0"/>
              <a:buChar char="•"/>
            </a:pPr>
            <a:r>
              <a:rPr lang="en-US" dirty="0" smtClean="0"/>
              <a:t>Prepares documents for County Counsel in support of petition</a:t>
            </a:r>
          </a:p>
          <a:p>
            <a:pPr>
              <a:lnSpc>
                <a:spcPct val="90000"/>
              </a:lnSpc>
              <a:buFont typeface="Arial" pitchFamily="34" charset="0"/>
              <a:buChar char="•"/>
            </a:pPr>
            <a:r>
              <a:rPr lang="en-US" dirty="0" smtClean="0"/>
              <a:t>Provides Notice of Hearing to the individual   </a:t>
            </a:r>
          </a:p>
          <a:p>
            <a:pPr>
              <a:lnSpc>
                <a:spcPct val="90000"/>
              </a:lnSpc>
              <a:buFont typeface="Arial" pitchFamily="34" charset="0"/>
              <a:buChar char="•"/>
            </a:pPr>
            <a:r>
              <a:rPr lang="en-US" dirty="0" smtClean="0"/>
              <a:t>Provides AOT treatment following court order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0"/>
            <a:ext cx="8001000" cy="1420813"/>
          </a:xfrm>
        </p:spPr>
        <p:txBody>
          <a:bodyPr/>
          <a:lstStyle/>
          <a:p>
            <a:pPr algn="ctr" eaLnBrk="1" hangingPunct="1"/>
            <a:r>
              <a:rPr lang="en-US" sz="4400" b="1" dirty="0" smtClean="0">
                <a:latin typeface="+mn-lt"/>
                <a:cs typeface="Arial" pitchFamily="34" charset="0"/>
              </a:rPr>
              <a:t>Additional Provider Tasks  </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24</a:t>
            </a:fld>
            <a:endParaRPr lang="en-US" dirty="0"/>
          </a:p>
        </p:txBody>
      </p:sp>
      <p:sp>
        <p:nvSpPr>
          <p:cNvPr id="19459" name="Rectangle 3"/>
          <p:cNvSpPr>
            <a:spLocks noGrp="1" noChangeArrowheads="1"/>
          </p:cNvSpPr>
          <p:nvPr>
            <p:ph sz="quarter" idx="1"/>
          </p:nvPr>
        </p:nvSpPr>
        <p:spPr>
          <a:xfrm>
            <a:off x="914400" y="1828800"/>
            <a:ext cx="7772400" cy="4530725"/>
          </a:xfrm>
        </p:spPr>
        <p:txBody>
          <a:bodyPr/>
          <a:lstStyle/>
          <a:p>
            <a:pPr eaLnBrk="1" hangingPunct="1">
              <a:buFont typeface="Arial" pitchFamily="34" charset="0"/>
              <a:buChar char="•"/>
            </a:pPr>
            <a:r>
              <a:rPr lang="en-US" dirty="0" smtClean="0">
                <a:cs typeface="Arial" pitchFamily="34" charset="0"/>
              </a:rPr>
              <a:t>Collaboration: with law enforcement, probation and public defenders/private lawyers, conservator</a:t>
            </a:r>
          </a:p>
          <a:p>
            <a:pPr eaLnBrk="1" hangingPunct="1">
              <a:buFont typeface="Arial" pitchFamily="34" charset="0"/>
              <a:buChar char="•"/>
            </a:pPr>
            <a:r>
              <a:rPr lang="en-US" dirty="0" smtClean="0">
                <a:cs typeface="Arial" pitchFamily="34" charset="0"/>
              </a:rPr>
              <a:t>Support: in court and/or hospital settings, correctional facilities and in successfully completing all steps required of the individual by the court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ctr"/>
            <a:r>
              <a:rPr lang="en-US" sz="4400" b="1" dirty="0" smtClean="0">
                <a:latin typeface="+mn-lt"/>
              </a:rPr>
              <a:t>Additional Supports</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25</a:t>
            </a:fld>
            <a:endParaRPr lang="en-US" dirty="0"/>
          </a:p>
        </p:txBody>
      </p:sp>
      <p:sp>
        <p:nvSpPr>
          <p:cNvPr id="39939" name="Rectangle 3"/>
          <p:cNvSpPr>
            <a:spLocks noGrp="1" noChangeArrowheads="1"/>
          </p:cNvSpPr>
          <p:nvPr>
            <p:ph sz="quarter" idx="1"/>
          </p:nvPr>
        </p:nvSpPr>
        <p:spPr/>
        <p:txBody>
          <a:bodyPr>
            <a:normAutofit/>
          </a:bodyPr>
          <a:lstStyle/>
          <a:p>
            <a:pPr>
              <a:buFont typeface="Arial" pitchFamily="34" charset="0"/>
              <a:buChar char="•"/>
            </a:pPr>
            <a:r>
              <a:rPr lang="en-US" dirty="0" smtClean="0"/>
              <a:t>Assist client with housing options</a:t>
            </a:r>
          </a:p>
          <a:p>
            <a:pPr>
              <a:buFont typeface="Arial" pitchFamily="34" charset="0"/>
              <a:buChar char="•"/>
            </a:pPr>
            <a:r>
              <a:rPr lang="en-US" dirty="0" smtClean="0"/>
              <a:t>Assistance with entitlements (Social Security, Medi-Cal)</a:t>
            </a:r>
          </a:p>
          <a:p>
            <a:pPr>
              <a:buFont typeface="Arial" pitchFamily="34" charset="0"/>
              <a:buChar char="•"/>
            </a:pPr>
            <a:r>
              <a:rPr lang="en-US" dirty="0" smtClean="0"/>
              <a:t>Psychiatric medication </a:t>
            </a:r>
          </a:p>
          <a:p>
            <a:pPr>
              <a:buFont typeface="Arial" pitchFamily="34" charset="0"/>
              <a:buChar char="•"/>
            </a:pPr>
            <a:r>
              <a:rPr lang="en-US" dirty="0" smtClean="0"/>
              <a:t>Medical issues </a:t>
            </a:r>
          </a:p>
          <a:p>
            <a:pPr>
              <a:buFont typeface="Arial" pitchFamily="34" charset="0"/>
              <a:buChar char="•"/>
            </a:pPr>
            <a:r>
              <a:rPr lang="en-US" dirty="0" smtClean="0"/>
              <a:t>Community integration</a:t>
            </a:r>
          </a:p>
          <a:p>
            <a:pPr>
              <a:buFont typeface="Arial" pitchFamily="34" charset="0"/>
              <a:buChar char="•"/>
            </a:pPr>
            <a:r>
              <a:rPr lang="en-US" dirty="0" smtClean="0"/>
              <a:t>Substance Use Disorder counseling and treatment</a:t>
            </a:r>
          </a:p>
          <a:p>
            <a:pPr>
              <a:buFont typeface="Arial" pitchFamily="34" charset="0"/>
              <a:buChar char="•"/>
            </a:pPr>
            <a:r>
              <a:rPr lang="en-US" dirty="0" smtClean="0"/>
              <a:t>Life Skills training</a:t>
            </a:r>
          </a:p>
          <a:p>
            <a:pPr>
              <a:buFont typeface="Wingdings" pitchFamily="2" charset="2"/>
              <a:buNone/>
            </a:pPr>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en-US" sz="4400" b="1" dirty="0" smtClean="0">
                <a:latin typeface="+mn-lt"/>
              </a:rPr>
              <a:t>Providence Center AOT Data</a:t>
            </a:r>
            <a:endParaRPr lang="en-US" b="1" dirty="0" smtClean="0"/>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26</a:t>
            </a:fld>
            <a:endParaRPr lang="en-US" dirty="0"/>
          </a:p>
        </p:txBody>
      </p:sp>
      <p:sp>
        <p:nvSpPr>
          <p:cNvPr id="45059" name="Rectangle 3"/>
          <p:cNvSpPr>
            <a:spLocks noGrp="1" noChangeArrowheads="1"/>
          </p:cNvSpPr>
          <p:nvPr>
            <p:ph sz="quarter" idx="1"/>
          </p:nvPr>
        </p:nvSpPr>
        <p:spPr/>
        <p:txBody>
          <a:bodyPr>
            <a:normAutofit/>
          </a:bodyPr>
          <a:lstStyle/>
          <a:p>
            <a:pPr>
              <a:buFont typeface="Arial" pitchFamily="34" charset="0"/>
              <a:buChar char="•"/>
            </a:pPr>
            <a:r>
              <a:rPr lang="en-US" dirty="0" smtClean="0"/>
              <a:t>61 referrals and evaluations (54 unduplicated individuals)</a:t>
            </a:r>
          </a:p>
          <a:p>
            <a:pPr>
              <a:buFont typeface="Arial" pitchFamily="34" charset="0"/>
              <a:buChar char="•"/>
            </a:pPr>
            <a:r>
              <a:rPr lang="en-US" dirty="0" smtClean="0"/>
              <a:t>The majority of people engaged in treatment with no court order</a:t>
            </a:r>
          </a:p>
          <a:p>
            <a:pPr>
              <a:buFont typeface="Arial" pitchFamily="34" charset="0"/>
              <a:buChar char="•"/>
            </a:pPr>
            <a:r>
              <a:rPr lang="en-US" dirty="0" smtClean="0"/>
              <a:t>23 court orders (including Settlement Agreements) for treatment  </a:t>
            </a:r>
          </a:p>
          <a:p>
            <a:pPr>
              <a:buFont typeface="Arial" pitchFamily="34" charset="0"/>
              <a:buChar char="•"/>
            </a:pPr>
            <a:endParaRPr lang="en-US" dirty="0" smtClean="0"/>
          </a:p>
          <a:p>
            <a:pPr>
              <a:buFont typeface="Wingdings" pitchFamily="2" charset="2"/>
              <a:buNone/>
            </a:pPr>
            <a:r>
              <a:rPr lang="en-US" sz="3200" dirty="0" smtClean="0"/>
              <a:t>  </a:t>
            </a:r>
          </a:p>
          <a:p>
            <a:endParaRPr lang="en-US" sz="32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a:r>
              <a:rPr lang="en-US" sz="4400" b="1" dirty="0" smtClean="0">
                <a:solidFill>
                  <a:schemeClr val="accent4">
                    <a:lumMod val="50000"/>
                  </a:schemeClr>
                </a:solidFill>
                <a:latin typeface="+mn-lt"/>
              </a:rPr>
              <a:t>AOT Program Oversight</a:t>
            </a:r>
            <a:endParaRPr lang="en-US" b="1" dirty="0" smtClean="0">
              <a:solidFill>
                <a:schemeClr val="accent4">
                  <a:lumMod val="50000"/>
                </a:schemeClr>
              </a:solidFill>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27</a:t>
            </a:fld>
            <a:endParaRPr lang="en-US" dirty="0"/>
          </a:p>
        </p:txBody>
      </p:sp>
      <p:sp>
        <p:nvSpPr>
          <p:cNvPr id="43011" name="Rectangle 3"/>
          <p:cNvSpPr>
            <a:spLocks noGrp="1" noChangeArrowheads="1"/>
          </p:cNvSpPr>
          <p:nvPr>
            <p:ph sz="quarter" idx="1"/>
          </p:nvPr>
        </p:nvSpPr>
        <p:spPr>
          <a:xfrm>
            <a:off x="914400" y="1676400"/>
            <a:ext cx="7772400" cy="4038600"/>
          </a:xfrm>
        </p:spPr>
        <p:txBody>
          <a:bodyPr/>
          <a:lstStyle/>
          <a:p>
            <a:pPr>
              <a:lnSpc>
                <a:spcPct val="90000"/>
              </a:lnSpc>
              <a:buFont typeface="Arial" pitchFamily="34" charset="0"/>
              <a:buChar char="•"/>
            </a:pPr>
            <a:r>
              <a:rPr lang="en-US" dirty="0" smtClean="0"/>
              <a:t>Report to State DHCS specific outcomes</a:t>
            </a:r>
          </a:p>
          <a:p>
            <a:pPr>
              <a:lnSpc>
                <a:spcPct val="90000"/>
              </a:lnSpc>
              <a:buFont typeface="Arial" pitchFamily="34" charset="0"/>
              <a:buChar char="•"/>
            </a:pPr>
            <a:r>
              <a:rPr lang="en-US" dirty="0" smtClean="0"/>
              <a:t>WIC 5349. “</a:t>
            </a:r>
            <a:r>
              <a:rPr lang="en-US" sz="2000" dirty="0" smtClean="0"/>
              <a:t>This article shall be operative in those counties in which the county board of supervisors, by resolution, authorizes its application and makes a finding that no voluntary mental health program serving adults, and no children's mental health program, may be reduced as a result of the implementation of this article</a:t>
            </a:r>
            <a:r>
              <a:rPr lang="en-US" dirty="0" smtClean="0"/>
              <a:t>.” </a:t>
            </a:r>
            <a:endParaRPr lang="en-US" b="1" dirty="0" smtClean="0"/>
          </a:p>
          <a:p>
            <a:pPr>
              <a:lnSpc>
                <a:spcPct val="90000"/>
              </a:lnSpc>
              <a:buFont typeface="Arial" pitchFamily="34" charset="0"/>
              <a:buChar char="•"/>
            </a:pPr>
            <a:r>
              <a:rPr lang="en-US" dirty="0" smtClean="0"/>
              <a:t>Monitors programs to ensure training requirements are met</a:t>
            </a:r>
          </a:p>
          <a:p>
            <a:pPr>
              <a:lnSpc>
                <a:spcPct val="90000"/>
              </a:lnSpc>
              <a:buFont typeface="Arial" pitchFamily="34" charset="0"/>
              <a:buChar char="•"/>
            </a:pPr>
            <a:r>
              <a:rPr lang="en-US" dirty="0" smtClean="0"/>
              <a:t>Bill currently introduced to remove this requirement</a:t>
            </a:r>
          </a:p>
          <a:p>
            <a:pPr>
              <a:lnSpc>
                <a:spcPct val="90000"/>
              </a:lnSpc>
              <a:buFont typeface="Wingdings" pitchFamily="2" charset="2"/>
              <a:buNone/>
            </a:pPr>
            <a:endParaRPr lang="en-US" sz="3600" dirty="0" smtClean="0">
              <a:latin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Documents and Settings\MHeggarty\Local Settings\Temporary Internet Files\Content.IE5\L5ZH2A4A\MC900441314[1].png"/>
          <p:cNvPicPr>
            <a:picLocks noChangeAspect="1" noChangeArrowheads="1"/>
          </p:cNvPicPr>
          <p:nvPr/>
        </p:nvPicPr>
        <p:blipFill>
          <a:blip r:embed="rId2">
            <a:lum bright="42000"/>
          </a:blip>
          <a:srcRect/>
          <a:stretch>
            <a:fillRect/>
          </a:stretch>
        </p:blipFill>
        <p:spPr bwMode="auto">
          <a:xfrm>
            <a:off x="6019800" y="4572000"/>
            <a:ext cx="1447800" cy="1447800"/>
          </a:xfrm>
          <a:prstGeom prst="rect">
            <a:avLst/>
          </a:prstGeom>
          <a:noFill/>
        </p:spPr>
      </p:pic>
      <p:sp>
        <p:nvSpPr>
          <p:cNvPr id="15362" name="Rectangle 2"/>
          <p:cNvSpPr>
            <a:spLocks noGrp="1" noChangeArrowheads="1"/>
          </p:cNvSpPr>
          <p:nvPr>
            <p:ph type="title"/>
          </p:nvPr>
        </p:nvSpPr>
        <p:spPr/>
        <p:txBody>
          <a:bodyPr/>
          <a:lstStyle/>
          <a:p>
            <a:pPr algn="ctr"/>
            <a:r>
              <a:rPr lang="en-US" sz="4400" b="1" dirty="0" smtClean="0">
                <a:solidFill>
                  <a:schemeClr val="accent4">
                    <a:lumMod val="50000"/>
                  </a:schemeClr>
                </a:solidFill>
                <a:latin typeface="+mn-lt"/>
                <a:cs typeface="Arial" pitchFamily="34" charset="0"/>
              </a:rPr>
              <a:t>Costs and Savings</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28</a:t>
            </a:fld>
            <a:endParaRPr lang="en-US" dirty="0"/>
          </a:p>
        </p:txBody>
      </p:sp>
      <p:sp>
        <p:nvSpPr>
          <p:cNvPr id="35843" name="Rectangle 3"/>
          <p:cNvSpPr>
            <a:spLocks noGrp="1" noChangeArrowheads="1"/>
          </p:cNvSpPr>
          <p:nvPr>
            <p:ph sz="quarter" idx="1"/>
          </p:nvPr>
        </p:nvSpPr>
        <p:spPr/>
        <p:txBody>
          <a:bodyPr/>
          <a:lstStyle/>
          <a:p>
            <a:pPr>
              <a:buFont typeface="Arial" pitchFamily="34" charset="0"/>
              <a:buChar char="•"/>
            </a:pPr>
            <a:r>
              <a:rPr lang="en-US" dirty="0" smtClean="0">
                <a:cs typeface="Arial" pitchFamily="34" charset="0"/>
              </a:rPr>
              <a:t>Actual cost per individual varies; approximately $15,411/year/individual = ACT Team cost</a:t>
            </a:r>
          </a:p>
          <a:p>
            <a:pPr>
              <a:buFont typeface="Arial" pitchFamily="34" charset="0"/>
              <a:buChar char="•"/>
            </a:pPr>
            <a:r>
              <a:rPr lang="en-US" dirty="0" smtClean="0"/>
              <a:t>Average length of stay is 180 days</a:t>
            </a:r>
          </a:p>
          <a:p>
            <a:pPr>
              <a:buFont typeface="Arial" pitchFamily="34" charset="0"/>
              <a:buChar char="•"/>
            </a:pPr>
            <a:r>
              <a:rPr lang="en-US" dirty="0" smtClean="0">
                <a:cs typeface="Arial" pitchFamily="34" charset="0"/>
              </a:rPr>
              <a:t>$1.81 is saved for every $1 invested</a:t>
            </a:r>
          </a:p>
          <a:p>
            <a:pPr>
              <a:buFont typeface="Arial" pitchFamily="34" charset="0"/>
              <a:buChar char="•"/>
            </a:pPr>
            <a:r>
              <a:rPr lang="en-US" dirty="0" smtClean="0">
                <a:cs typeface="Arial" pitchFamily="34" charset="0"/>
              </a:rPr>
              <a:t>Bill Medi-Cal, Medicare, private insurance, patient fees for allowable services</a:t>
            </a:r>
          </a:p>
          <a:p>
            <a:pPr>
              <a:buFont typeface="Arial" pitchFamily="34" charset="0"/>
              <a:buChar char="•"/>
            </a:pPr>
            <a:r>
              <a:rPr lang="en-US" dirty="0" smtClean="0">
                <a:cs typeface="Arial" pitchFamily="34" charset="0"/>
              </a:rPr>
              <a:t>AOT costs are similar to ACT costs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MHeggarty\Local Settings\Temporary Internet Files\Content.IE5\L5ZH2A4A\MC900441314[1].png"/>
          <p:cNvPicPr>
            <a:picLocks noChangeAspect="1" noChangeArrowheads="1"/>
          </p:cNvPicPr>
          <p:nvPr/>
        </p:nvPicPr>
        <p:blipFill>
          <a:blip r:embed="rId2">
            <a:lum bright="35000"/>
          </a:blip>
          <a:srcRect/>
          <a:stretch>
            <a:fillRect/>
          </a:stretch>
        </p:blipFill>
        <p:spPr bwMode="auto">
          <a:xfrm>
            <a:off x="4800600" y="3581400"/>
            <a:ext cx="2590800" cy="2590800"/>
          </a:xfrm>
          <a:prstGeom prst="rect">
            <a:avLst/>
          </a:prstGeom>
          <a:noFill/>
        </p:spPr>
      </p:pic>
      <p:sp>
        <p:nvSpPr>
          <p:cNvPr id="2" name="Title 1"/>
          <p:cNvSpPr>
            <a:spLocks noGrp="1"/>
          </p:cNvSpPr>
          <p:nvPr>
            <p:ph type="title"/>
          </p:nvPr>
        </p:nvSpPr>
        <p:spPr/>
        <p:txBody>
          <a:bodyPr/>
          <a:lstStyle/>
          <a:p>
            <a:pPr algn="ctr"/>
            <a:r>
              <a:rPr lang="en-US" sz="4400" b="1" dirty="0" smtClean="0">
                <a:solidFill>
                  <a:schemeClr val="accent4">
                    <a:lumMod val="50000"/>
                  </a:schemeClr>
                </a:solidFill>
                <a:latin typeface="+mn-lt"/>
                <a:cs typeface="Arial" pitchFamily="34" charset="0"/>
              </a:rPr>
              <a:t>Costs and Savings</a:t>
            </a:r>
            <a:endParaRPr lang="en-US" sz="4400" b="1" dirty="0">
              <a:solidFill>
                <a:schemeClr val="accent4">
                  <a:lumMod val="50000"/>
                </a:schemeClr>
              </a:solidFill>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29</a:t>
            </a:fld>
            <a:endParaRPr lang="en-US" dirty="0"/>
          </a:p>
        </p:txBody>
      </p:sp>
      <p:sp>
        <p:nvSpPr>
          <p:cNvPr id="3" name="Content Placeholder 2"/>
          <p:cNvSpPr>
            <a:spLocks noGrp="1"/>
          </p:cNvSpPr>
          <p:nvPr>
            <p:ph sz="quarter" idx="1"/>
          </p:nvPr>
        </p:nvSpPr>
        <p:spPr/>
        <p:txBody>
          <a:bodyPr/>
          <a:lstStyle/>
          <a:p>
            <a:pPr>
              <a:buNone/>
            </a:pPr>
            <a:r>
              <a:rPr lang="en-US" dirty="0" smtClean="0"/>
              <a:t>Both costs and savings change almost daily, so it is difficult to maintain ongoing actuals.</a:t>
            </a:r>
          </a:p>
          <a:p>
            <a:pPr>
              <a:buNone/>
            </a:pPr>
            <a:endParaRPr lang="en-US" dirty="0" smtClean="0"/>
          </a:p>
          <a:p>
            <a:pPr>
              <a:buNone/>
            </a:pPr>
            <a:r>
              <a:rPr lang="en-US" dirty="0" smtClean="0"/>
              <a:t>Findings are well documented by research in other states and published studies.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solidFill>
                  <a:schemeClr val="accent4">
                    <a:lumMod val="50000"/>
                  </a:schemeClr>
                </a:solidFill>
                <a:latin typeface="+mn-lt"/>
                <a:cs typeface="Arial" pitchFamily="34" charset="0"/>
              </a:rPr>
              <a:t>Jan 1, 2003</a:t>
            </a:r>
            <a:endParaRPr lang="en-US" dirty="0">
              <a:solidFill>
                <a:schemeClr val="accent4">
                  <a:lumMod val="50000"/>
                </a:schemeClr>
              </a:solidFill>
              <a:latin typeface="+mn-lt"/>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latin typeface="Arial" pitchFamily="34" charset="0"/>
                <a:cs typeface="Arial" pitchFamily="34" charset="0"/>
              </a:rPr>
              <a:pPr>
                <a:defRPr/>
              </a:pPr>
              <a:t>3</a:t>
            </a:fld>
            <a:endParaRPr lang="en-US" dirty="0">
              <a:latin typeface="Arial" pitchFamily="34" charset="0"/>
              <a:cs typeface="Arial" pitchFamily="34" charset="0"/>
            </a:endParaRPr>
          </a:p>
        </p:txBody>
      </p:sp>
      <p:sp>
        <p:nvSpPr>
          <p:cNvPr id="3" name="Content Placeholder 2"/>
          <p:cNvSpPr>
            <a:spLocks noGrp="1"/>
          </p:cNvSpPr>
          <p:nvPr>
            <p:ph sz="quarter" idx="1"/>
          </p:nvPr>
        </p:nvSpPr>
        <p:spPr/>
        <p:txBody>
          <a:bodyPr/>
          <a:lstStyle/>
          <a:p>
            <a:pPr>
              <a:buFont typeface="Arial" pitchFamily="34" charset="0"/>
              <a:buChar char="•"/>
            </a:pPr>
            <a:r>
              <a:rPr lang="en-US" dirty="0" smtClean="0">
                <a:cs typeface="Arial" pitchFamily="34" charset="0"/>
              </a:rPr>
              <a:t>California enacted court-ordered outpatient treatment, known as Assisted Outpatient Treatment (AOT), as an option for Counties</a:t>
            </a:r>
          </a:p>
          <a:p>
            <a:pPr>
              <a:buFont typeface="Arial" pitchFamily="34" charset="0"/>
              <a:buChar char="•"/>
            </a:pPr>
            <a:r>
              <a:rPr lang="en-US" dirty="0" smtClean="0">
                <a:cs typeface="Arial" pitchFamily="34" charset="0"/>
              </a:rPr>
              <a:t>Modeled after Kendra’s Law in New York</a:t>
            </a:r>
          </a:p>
          <a:p>
            <a:pPr>
              <a:buFont typeface="Arial" pitchFamily="34" charset="0"/>
              <a:buChar char="•"/>
            </a:pPr>
            <a:r>
              <a:rPr lang="en-US" dirty="0" smtClean="0">
                <a:cs typeface="Arial" pitchFamily="34" charset="0"/>
              </a:rPr>
              <a:t>44 states have similar laws</a:t>
            </a:r>
          </a:p>
          <a:p>
            <a:pPr>
              <a:buFont typeface="Arial" pitchFamily="34" charset="0"/>
              <a:buChar char="•"/>
            </a:pPr>
            <a:r>
              <a:rPr lang="en-US" dirty="0" smtClean="0">
                <a:cs typeface="Arial" pitchFamily="34" charset="0"/>
              </a:rPr>
              <a:t>Resulting from a collaboration with Treatment Advocacy Center, parents of victim, and state legislators</a:t>
            </a:r>
          </a:p>
          <a:p>
            <a:endParaRPr lang="en-US" dirty="0">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b="1" dirty="0" smtClean="0">
                <a:latin typeface="+mn-lt"/>
              </a:rPr>
              <a:t>AOT Outcomes Are Similar to ACT Outcomes</a:t>
            </a:r>
            <a:endParaRPr lang="en-US" sz="4400" b="1"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30</a:t>
            </a:fld>
            <a:endParaRPr lang="en-US" dirty="0"/>
          </a:p>
        </p:txBody>
      </p:sp>
      <p:sp>
        <p:nvSpPr>
          <p:cNvPr id="3" name="Content Placeholder 2"/>
          <p:cNvSpPr>
            <a:spLocks noGrp="1"/>
          </p:cNvSpPr>
          <p:nvPr>
            <p:ph sz="quarter" idx="1"/>
          </p:nvPr>
        </p:nvSpPr>
        <p:spPr/>
        <p:txBody>
          <a:bodyPr/>
          <a:lstStyle/>
          <a:p>
            <a:pPr>
              <a:buFont typeface="Arial" pitchFamily="34" charset="0"/>
              <a:buChar char="•"/>
            </a:pPr>
            <a:r>
              <a:rPr lang="en-US" dirty="0" smtClean="0"/>
              <a:t>Fewer hospital days</a:t>
            </a:r>
          </a:p>
          <a:p>
            <a:pPr>
              <a:buFont typeface="Arial" pitchFamily="34" charset="0"/>
              <a:buChar char="•"/>
            </a:pPr>
            <a:r>
              <a:rPr lang="en-US" dirty="0" smtClean="0"/>
              <a:t>Fewer jail days</a:t>
            </a:r>
          </a:p>
          <a:p>
            <a:pPr>
              <a:buFont typeface="Arial" pitchFamily="34" charset="0"/>
              <a:buChar char="•"/>
            </a:pPr>
            <a:r>
              <a:rPr lang="en-US" dirty="0" smtClean="0"/>
              <a:t>Higher employment rates</a:t>
            </a:r>
          </a:p>
          <a:p>
            <a:pPr>
              <a:buFont typeface="Arial" pitchFamily="34" charset="0"/>
              <a:buChar char="•"/>
            </a:pPr>
            <a:r>
              <a:rPr lang="en-US" dirty="0" smtClean="0"/>
              <a:t>Less homelessness</a:t>
            </a:r>
          </a:p>
          <a:p>
            <a:pPr>
              <a:buFont typeface="Arial" pitchFamily="34" charset="0"/>
              <a:buChar char="•"/>
            </a:pPr>
            <a:r>
              <a:rPr lang="en-US" dirty="0" smtClean="0"/>
              <a:t>Overall cost savings</a:t>
            </a:r>
          </a:p>
          <a:p>
            <a:pPr>
              <a:buFont typeface="Arial" pitchFamily="34" charset="0"/>
              <a:buChar char="•"/>
            </a:pPr>
            <a:r>
              <a:rPr lang="en-US" dirty="0" smtClean="0"/>
              <a:t>Better treatment engagement </a:t>
            </a:r>
          </a:p>
          <a:p>
            <a:pPr>
              <a:buFont typeface="Arial" pitchFamily="34" charset="0"/>
              <a:buChar char="•"/>
            </a:pPr>
            <a:r>
              <a:rPr lang="en-US" dirty="0" smtClean="0"/>
              <a:t>Higher Milestones of Recovery scores</a:t>
            </a:r>
          </a:p>
          <a:p>
            <a:endParaRPr lang="en-US" dirty="0"/>
          </a:p>
        </p:txBody>
      </p:sp>
      <p:pic>
        <p:nvPicPr>
          <p:cNvPr id="1028" name="Picture 4" descr="C:\Documents and Settings\MHeggarty\Local Settings\Temporary Internet Files\Content.IE5\PLVNF5ZV\MC900356941[1].wmf"/>
          <p:cNvPicPr>
            <a:picLocks noChangeAspect="1" noChangeArrowheads="1"/>
          </p:cNvPicPr>
          <p:nvPr/>
        </p:nvPicPr>
        <p:blipFill>
          <a:blip r:embed="rId2"/>
          <a:srcRect/>
          <a:stretch>
            <a:fillRect/>
          </a:stretch>
        </p:blipFill>
        <p:spPr bwMode="auto">
          <a:xfrm>
            <a:off x="4994391" y="2438400"/>
            <a:ext cx="2934067" cy="1676400"/>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a:bodyPr>
          <a:lstStyle/>
          <a:p>
            <a:pPr algn="ctr"/>
            <a:r>
              <a:rPr lang="en-US" sz="2000" b="1" dirty="0" smtClean="0">
                <a:latin typeface="+mn-lt"/>
              </a:rPr>
              <a:t>Actual  Outcomes: For 39 unduplicated individuals, for the most recent </a:t>
            </a:r>
            <a:br>
              <a:rPr lang="en-US" sz="2000" b="1" dirty="0" smtClean="0">
                <a:latin typeface="+mn-lt"/>
              </a:rPr>
            </a:br>
            <a:r>
              <a:rPr lang="en-US" sz="2000" b="1" dirty="0" smtClean="0">
                <a:latin typeface="+mn-lt"/>
              </a:rPr>
              <a:t>12 months pre-treatment  vs. 12 months post-treatment</a:t>
            </a:r>
            <a:r>
              <a:rPr lang="en-US" sz="2000" dirty="0" smtClean="0">
                <a:latin typeface="+mn-lt"/>
              </a:rPr>
              <a:t>   </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31</a:t>
            </a:fld>
            <a:endParaRPr lang="en-US" dirty="0"/>
          </a:p>
        </p:txBody>
      </p:sp>
      <p:sp>
        <p:nvSpPr>
          <p:cNvPr id="46083" name="Rectangle 3"/>
          <p:cNvSpPr>
            <a:spLocks noGrp="1" noChangeArrowheads="1"/>
          </p:cNvSpPr>
          <p:nvPr>
            <p:ph sz="quarter" idx="1"/>
          </p:nvPr>
        </p:nvSpPr>
        <p:spPr>
          <a:xfrm>
            <a:off x="838200" y="1600200"/>
            <a:ext cx="7772400" cy="4530725"/>
          </a:xfrm>
        </p:spPr>
        <p:txBody>
          <a:bodyPr/>
          <a:lstStyle/>
          <a:p>
            <a:pPr>
              <a:lnSpc>
                <a:spcPct val="90000"/>
              </a:lnSpc>
              <a:buFont typeface="Arial" pitchFamily="34" charset="0"/>
              <a:buChar char="•"/>
            </a:pPr>
            <a:r>
              <a:rPr lang="en-US" sz="2400" dirty="0" smtClean="0"/>
              <a:t># of Psychiatric Hospital Days</a:t>
            </a:r>
          </a:p>
          <a:p>
            <a:pPr algn="ctr">
              <a:lnSpc>
                <a:spcPct val="90000"/>
              </a:lnSpc>
              <a:buNone/>
            </a:pPr>
            <a:r>
              <a:rPr lang="en-US" sz="2000" dirty="0" smtClean="0"/>
              <a:t>571 days vs. 207 days post-treatment = 63.7</a:t>
            </a:r>
            <a:r>
              <a:rPr lang="en-US" sz="2000" b="1" dirty="0" smtClean="0"/>
              <a:t>% </a:t>
            </a:r>
            <a:r>
              <a:rPr lang="en-US" sz="2400" b="1" dirty="0" smtClean="0"/>
              <a:t>↓</a:t>
            </a:r>
          </a:p>
          <a:p>
            <a:pPr>
              <a:lnSpc>
                <a:spcPct val="90000"/>
              </a:lnSpc>
              <a:buFont typeface="Arial" pitchFamily="34" charset="0"/>
              <a:buChar char="•"/>
            </a:pPr>
            <a:r>
              <a:rPr lang="en-US" sz="2400" dirty="0" smtClean="0"/>
              <a:t># of Incarceration Days</a:t>
            </a:r>
          </a:p>
          <a:p>
            <a:pPr>
              <a:lnSpc>
                <a:spcPct val="90000"/>
              </a:lnSpc>
              <a:buNone/>
            </a:pPr>
            <a:r>
              <a:rPr lang="en-US" sz="2000" dirty="0" smtClean="0"/>
              <a:t>		823 days vs. 603 days post-treatment = 26.7</a:t>
            </a:r>
            <a:r>
              <a:rPr lang="en-US" sz="2000" b="1" dirty="0" smtClean="0"/>
              <a:t>% </a:t>
            </a:r>
            <a:r>
              <a:rPr lang="en-US" sz="2400" b="1" dirty="0" smtClean="0"/>
              <a:t>↓</a:t>
            </a:r>
          </a:p>
          <a:p>
            <a:pPr>
              <a:lnSpc>
                <a:spcPct val="90000"/>
              </a:lnSpc>
              <a:buFont typeface="Arial" pitchFamily="34" charset="0"/>
              <a:buChar char="•"/>
            </a:pPr>
            <a:r>
              <a:rPr lang="en-US" sz="2400" dirty="0" smtClean="0"/>
              <a:t># of Homeless Days</a:t>
            </a:r>
          </a:p>
          <a:p>
            <a:pPr>
              <a:lnSpc>
                <a:spcPct val="90000"/>
              </a:lnSpc>
              <a:buNone/>
            </a:pPr>
            <a:r>
              <a:rPr lang="en-US" sz="2000" dirty="0" smtClean="0"/>
              <a:t>		2096 days vs. 1408 days post-treatment = 32.8</a:t>
            </a:r>
            <a:r>
              <a:rPr lang="en-US" sz="2000" b="1" dirty="0" smtClean="0"/>
              <a:t>% </a:t>
            </a:r>
            <a:r>
              <a:rPr lang="en-US" sz="2400" b="1" dirty="0" smtClean="0"/>
              <a:t>↓</a:t>
            </a:r>
          </a:p>
          <a:p>
            <a:pPr>
              <a:lnSpc>
                <a:spcPct val="90000"/>
              </a:lnSpc>
              <a:buFont typeface="Arial" pitchFamily="34" charset="0"/>
              <a:buChar char="•"/>
            </a:pPr>
            <a:r>
              <a:rPr lang="en-US" sz="2400" dirty="0" smtClean="0"/>
              <a:t># of Emergency Interventions</a:t>
            </a:r>
          </a:p>
          <a:p>
            <a:pPr>
              <a:lnSpc>
                <a:spcPct val="90000"/>
              </a:lnSpc>
              <a:buNone/>
            </a:pPr>
            <a:r>
              <a:rPr lang="en-US" sz="2000" dirty="0" smtClean="0"/>
              <a:t>		84 contacts vs. 30 contacts post-treatment = 64.3</a:t>
            </a:r>
            <a:r>
              <a:rPr lang="en-US" sz="2000" b="1" dirty="0" smtClean="0"/>
              <a:t>% </a:t>
            </a:r>
            <a:r>
              <a:rPr lang="en-US" sz="2400" b="1" dirty="0" smtClean="0"/>
              <a:t>↓</a:t>
            </a:r>
          </a:p>
          <a:p>
            <a:pPr>
              <a:lnSpc>
                <a:spcPct val="90000"/>
              </a:lnSpc>
              <a:buFont typeface="Wingdings" pitchFamily="2" charset="2"/>
              <a:buNone/>
            </a:pPr>
            <a:endParaRPr lang="en-US" sz="2400" b="1"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Documents and Settings\MHeggarty\Local Settings\Temporary Internet Files\Content.IE5\PLVNF5ZV\MP900382629[1].jpg"/>
          <p:cNvPicPr>
            <a:picLocks noChangeAspect="1" noChangeArrowheads="1"/>
          </p:cNvPicPr>
          <p:nvPr/>
        </p:nvPicPr>
        <p:blipFill>
          <a:blip r:embed="rId2">
            <a:lum bright="71000"/>
          </a:blip>
          <a:srcRect/>
          <a:stretch>
            <a:fillRect/>
          </a:stretch>
        </p:blipFill>
        <p:spPr bwMode="auto">
          <a:xfrm>
            <a:off x="6858000" y="4114800"/>
            <a:ext cx="2013857" cy="1981200"/>
          </a:xfrm>
          <a:prstGeom prst="rect">
            <a:avLst/>
          </a:prstGeom>
          <a:noFill/>
        </p:spPr>
      </p:pic>
      <p:sp>
        <p:nvSpPr>
          <p:cNvPr id="2" name="Title 1"/>
          <p:cNvSpPr>
            <a:spLocks noGrp="1"/>
          </p:cNvSpPr>
          <p:nvPr>
            <p:ph type="title"/>
          </p:nvPr>
        </p:nvSpPr>
        <p:spPr/>
        <p:txBody>
          <a:bodyPr>
            <a:normAutofit fontScale="90000"/>
          </a:bodyPr>
          <a:lstStyle/>
          <a:p>
            <a:pPr algn="ctr"/>
            <a:r>
              <a:rPr lang="en-US" sz="4000" b="1" dirty="0" smtClean="0">
                <a:latin typeface="+mn-lt"/>
                <a:cs typeface="Arial" pitchFamily="34" charset="0"/>
              </a:rPr>
              <a:t>2011 National Association of Counties Achievement Award</a:t>
            </a:r>
            <a:endParaRPr lang="en-US" sz="4000" b="1" dirty="0">
              <a:latin typeface="+mn-lt"/>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32</a:t>
            </a:fld>
            <a:endParaRPr lang="en-US" dirty="0"/>
          </a:p>
        </p:txBody>
      </p:sp>
      <p:sp>
        <p:nvSpPr>
          <p:cNvPr id="3" name="Content Placeholder 2"/>
          <p:cNvSpPr>
            <a:spLocks noGrp="1"/>
          </p:cNvSpPr>
          <p:nvPr>
            <p:ph sz="quarter" idx="1"/>
          </p:nvPr>
        </p:nvSpPr>
        <p:spPr/>
        <p:txBody>
          <a:bodyPr/>
          <a:lstStyle/>
          <a:p>
            <a:pPr>
              <a:buFont typeface="Arial" pitchFamily="34" charset="0"/>
              <a:buChar char="•"/>
            </a:pPr>
            <a:r>
              <a:rPr lang="en-US" dirty="0" smtClean="0"/>
              <a:t>reduction in </a:t>
            </a:r>
            <a:r>
              <a:rPr lang="en-US" i="1" dirty="0" smtClean="0"/>
              <a:t>actual</a:t>
            </a:r>
            <a:r>
              <a:rPr lang="en-US" dirty="0" smtClean="0"/>
              <a:t> hospital costs of $213,300  </a:t>
            </a:r>
          </a:p>
          <a:p>
            <a:pPr>
              <a:buFont typeface="Arial" pitchFamily="34" charset="0"/>
              <a:buChar char="•"/>
            </a:pPr>
            <a:r>
              <a:rPr lang="en-US" dirty="0" smtClean="0"/>
              <a:t>reduction in </a:t>
            </a:r>
            <a:r>
              <a:rPr lang="en-US" i="1" dirty="0" smtClean="0"/>
              <a:t>actual</a:t>
            </a:r>
            <a:r>
              <a:rPr lang="en-US" dirty="0" smtClean="0"/>
              <a:t> incarceration costs of $75,600</a:t>
            </a:r>
          </a:p>
          <a:p>
            <a:pPr>
              <a:buFont typeface="Arial" pitchFamily="34" charset="0"/>
              <a:buChar char="•"/>
            </a:pPr>
            <a:r>
              <a:rPr lang="en-US" dirty="0" smtClean="0"/>
              <a:t>a net savings to the County of $503,621 for 31 months</a:t>
            </a:r>
          </a:p>
          <a:p>
            <a:pPr>
              <a:buNone/>
            </a:pPr>
            <a:r>
              <a:rPr lang="en-US" sz="2000" dirty="0" smtClean="0"/>
              <a:t>“The total AOT program costs of $483,443, plus the actual hospital and jail costs for 31 months of $136,200, was $618,643. Based on utilization data from 12 months to implementation of AOT, the projected hospital plus jail costs without AOT for the same 31 months would be $1,122,264, representing a net savings to the County of $503,621.”</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33</a:t>
            </a:fld>
            <a:endParaRPr lang="en-US" dirty="0"/>
          </a:p>
        </p:txBody>
      </p:sp>
      <p:sp>
        <p:nvSpPr>
          <p:cNvPr id="22530" name="Rectangle 3"/>
          <p:cNvSpPr>
            <a:spLocks noGrp="1" noChangeArrowheads="1"/>
          </p:cNvSpPr>
          <p:nvPr>
            <p:ph sz="quarter" idx="1"/>
          </p:nvPr>
        </p:nvSpPr>
        <p:spPr>
          <a:xfrm>
            <a:off x="609600" y="1524000"/>
            <a:ext cx="6324600" cy="4724400"/>
          </a:xfrm>
        </p:spPr>
        <p:txBody>
          <a:bodyPr>
            <a:normAutofit fontScale="92500" lnSpcReduction="20000"/>
          </a:bodyPr>
          <a:lstStyle/>
          <a:p>
            <a:pPr algn="ctr" eaLnBrk="1" hangingPunct="1">
              <a:lnSpc>
                <a:spcPct val="90000"/>
              </a:lnSpc>
              <a:buFont typeface="Wingdings" pitchFamily="2" charset="2"/>
              <a:buNone/>
            </a:pPr>
            <a:r>
              <a:rPr lang="en-US" sz="2000" dirty="0" smtClean="0">
                <a:latin typeface="Tahoma" pitchFamily="34" charset="0"/>
              </a:rPr>
              <a:t> </a:t>
            </a:r>
          </a:p>
          <a:p>
            <a:pPr algn="ctr" eaLnBrk="1" hangingPunct="1">
              <a:lnSpc>
                <a:spcPct val="90000"/>
              </a:lnSpc>
              <a:buNone/>
            </a:pPr>
            <a:r>
              <a:rPr lang="en-US" sz="2000" b="1" dirty="0" smtClean="0"/>
              <a:t>Lack of insight </a:t>
            </a:r>
            <a:r>
              <a:rPr lang="en-US" sz="1800" b="1" dirty="0" smtClean="0"/>
              <a:t>(anosognosia),</a:t>
            </a:r>
            <a:r>
              <a:rPr lang="en-US" sz="2000" b="1" dirty="0" smtClean="0"/>
              <a:t>  </a:t>
            </a:r>
            <a:r>
              <a:rPr lang="en-US" sz="1800" b="1" dirty="0" smtClean="0"/>
              <a:t>is a significant barrier to treatment </a:t>
            </a:r>
          </a:p>
          <a:p>
            <a:pPr>
              <a:lnSpc>
                <a:spcPct val="90000"/>
              </a:lnSpc>
              <a:buNone/>
            </a:pPr>
            <a:r>
              <a:rPr lang="en-US" sz="1600" dirty="0" smtClean="0"/>
              <a:t>“Impaired or lack awareness of illness - a neurological syndrome called anosognosia - is believed to be the single largest reason why individuals with schizophrenia and bipolar disorder do not take their medications. It is caused by damage to specific parts of the brain, especially the right hemisphere, and affects approximately 50 percent of individuals with schizophrenia and 40 percent of individuals with bipolar disorder.”</a:t>
            </a:r>
            <a:endParaRPr lang="en-US" sz="1800" dirty="0" smtClean="0"/>
          </a:p>
          <a:p>
            <a:pPr eaLnBrk="1" hangingPunct="1">
              <a:lnSpc>
                <a:spcPct val="90000"/>
              </a:lnSpc>
            </a:pPr>
            <a:r>
              <a:rPr lang="en-US" sz="2000" dirty="0" smtClean="0"/>
              <a:t>Severe symptoms</a:t>
            </a:r>
          </a:p>
          <a:p>
            <a:pPr eaLnBrk="1" hangingPunct="1">
              <a:lnSpc>
                <a:spcPct val="90000"/>
              </a:lnSpc>
            </a:pPr>
            <a:r>
              <a:rPr lang="en-US" sz="2000" dirty="0" smtClean="0"/>
              <a:t>Stigma </a:t>
            </a:r>
          </a:p>
          <a:p>
            <a:pPr eaLnBrk="1" hangingPunct="1">
              <a:lnSpc>
                <a:spcPct val="90000"/>
              </a:lnSpc>
            </a:pPr>
            <a:r>
              <a:rPr lang="en-US" sz="2000" dirty="0" smtClean="0"/>
              <a:t>Lack of support </a:t>
            </a:r>
          </a:p>
          <a:p>
            <a:pPr eaLnBrk="1" hangingPunct="1">
              <a:lnSpc>
                <a:spcPct val="90000"/>
              </a:lnSpc>
            </a:pPr>
            <a:r>
              <a:rPr lang="en-US" sz="2000" dirty="0" smtClean="0"/>
              <a:t>Homelessness </a:t>
            </a:r>
          </a:p>
          <a:p>
            <a:pPr eaLnBrk="1" hangingPunct="1">
              <a:lnSpc>
                <a:spcPct val="90000"/>
              </a:lnSpc>
            </a:pPr>
            <a:r>
              <a:rPr lang="en-US" sz="2000" dirty="0" smtClean="0"/>
              <a:t>Undiagnosed mental illness</a:t>
            </a:r>
          </a:p>
          <a:p>
            <a:pPr eaLnBrk="1" hangingPunct="1">
              <a:lnSpc>
                <a:spcPct val="90000"/>
              </a:lnSpc>
            </a:pPr>
            <a:r>
              <a:rPr lang="en-US" sz="2000" dirty="0" smtClean="0"/>
              <a:t>Cultural barriers</a:t>
            </a:r>
          </a:p>
          <a:p>
            <a:pPr algn="ctr" eaLnBrk="1" hangingPunct="1">
              <a:lnSpc>
                <a:spcPct val="90000"/>
              </a:lnSpc>
              <a:buFont typeface="Wingdings" pitchFamily="2" charset="2"/>
              <a:buNone/>
            </a:pPr>
            <a:endParaRPr lang="en-US" sz="2000" dirty="0" smtClean="0">
              <a:latin typeface="Tahoma" pitchFamily="34" charset="0"/>
            </a:endParaRPr>
          </a:p>
          <a:p>
            <a:pPr algn="ctr" eaLnBrk="1" hangingPunct="1">
              <a:lnSpc>
                <a:spcPct val="90000"/>
              </a:lnSpc>
              <a:buFont typeface="Wingdings" pitchFamily="2" charset="2"/>
              <a:buNone/>
            </a:pPr>
            <a:r>
              <a:rPr lang="en-US" sz="2000" dirty="0" smtClean="0">
                <a:latin typeface="Tahoma" pitchFamily="34" charset="0"/>
              </a:rPr>
              <a:t> </a:t>
            </a:r>
          </a:p>
          <a:p>
            <a:pPr algn="ctr" eaLnBrk="1" hangingPunct="1">
              <a:lnSpc>
                <a:spcPct val="90000"/>
              </a:lnSpc>
            </a:pPr>
            <a:endParaRPr lang="en-US" sz="2000" dirty="0" smtClean="0">
              <a:latin typeface="Tahoma" pitchFamily="34" charset="0"/>
            </a:endParaRPr>
          </a:p>
          <a:p>
            <a:pPr algn="ctr" eaLnBrk="1" hangingPunct="1">
              <a:lnSpc>
                <a:spcPct val="90000"/>
              </a:lnSpc>
              <a:buFont typeface="Wingdings" pitchFamily="2" charset="2"/>
              <a:buNone/>
            </a:pPr>
            <a:r>
              <a:rPr lang="en-US" sz="2000" dirty="0" smtClean="0">
                <a:latin typeface="Times New Roman" pitchFamily="18" charset="0"/>
              </a:rPr>
              <a:t> </a:t>
            </a:r>
          </a:p>
          <a:p>
            <a:pPr eaLnBrk="1" hangingPunct="1">
              <a:lnSpc>
                <a:spcPct val="90000"/>
              </a:lnSpc>
              <a:buFont typeface="Wingdings" pitchFamily="2" charset="2"/>
              <a:buNone/>
            </a:pPr>
            <a:endParaRPr lang="en-US" sz="2000" dirty="0" smtClean="0">
              <a:latin typeface="Times New Roman" pitchFamily="18" charset="0"/>
            </a:endParaRPr>
          </a:p>
        </p:txBody>
      </p:sp>
      <p:sp>
        <p:nvSpPr>
          <p:cNvPr id="22531" name="Text Box 4"/>
          <p:cNvSpPr txBox="1">
            <a:spLocks noChangeArrowheads="1"/>
          </p:cNvSpPr>
          <p:nvPr/>
        </p:nvSpPr>
        <p:spPr bwMode="auto">
          <a:xfrm>
            <a:off x="609600" y="381000"/>
            <a:ext cx="8153400" cy="369332"/>
          </a:xfrm>
          <a:prstGeom prst="rect">
            <a:avLst/>
          </a:prstGeom>
          <a:noFill/>
          <a:ln w="9525">
            <a:noFill/>
            <a:miter lim="800000"/>
            <a:headEnd/>
            <a:tailEnd/>
          </a:ln>
        </p:spPr>
        <p:txBody>
          <a:bodyPr wrap="square">
            <a:spAutoFit/>
          </a:bodyPr>
          <a:lstStyle/>
          <a:p>
            <a:pPr eaLnBrk="0" hangingPunct="0">
              <a:spcBef>
                <a:spcPct val="50000"/>
              </a:spcBef>
            </a:pPr>
            <a:endParaRPr lang="en-US" dirty="0">
              <a:latin typeface="Tahoma" pitchFamily="34" charset="0"/>
            </a:endParaRPr>
          </a:p>
        </p:txBody>
      </p:sp>
      <p:sp>
        <p:nvSpPr>
          <p:cNvPr id="22532" name="Text Box 5"/>
          <p:cNvSpPr txBox="1">
            <a:spLocks noChangeArrowheads="1"/>
          </p:cNvSpPr>
          <p:nvPr/>
        </p:nvSpPr>
        <p:spPr bwMode="auto">
          <a:xfrm>
            <a:off x="381000" y="381000"/>
            <a:ext cx="8382000" cy="646331"/>
          </a:xfrm>
          <a:prstGeom prst="rect">
            <a:avLst/>
          </a:prstGeom>
          <a:noFill/>
          <a:ln w="9525">
            <a:noFill/>
            <a:miter lim="800000"/>
            <a:headEnd/>
            <a:tailEnd/>
          </a:ln>
        </p:spPr>
        <p:txBody>
          <a:bodyPr>
            <a:spAutoFit/>
          </a:bodyPr>
          <a:lstStyle/>
          <a:p>
            <a:pPr algn="ctr" eaLnBrk="0" hangingPunct="0">
              <a:spcBef>
                <a:spcPct val="50000"/>
              </a:spcBef>
            </a:pPr>
            <a:r>
              <a:rPr lang="en-US" sz="3600" b="1" dirty="0">
                <a:solidFill>
                  <a:schemeClr val="tx2"/>
                </a:solidFill>
                <a:latin typeface="+mn-lt"/>
              </a:rPr>
              <a:t>Consider </a:t>
            </a:r>
            <a:r>
              <a:rPr lang="en-US" sz="3600" b="1" dirty="0" smtClean="0">
                <a:solidFill>
                  <a:schemeClr val="tx2"/>
                </a:solidFill>
                <a:latin typeface="+mn-lt"/>
              </a:rPr>
              <a:t>Barriers </a:t>
            </a:r>
            <a:r>
              <a:rPr lang="en-US" sz="3600" b="1" dirty="0">
                <a:solidFill>
                  <a:schemeClr val="tx2"/>
                </a:solidFill>
                <a:latin typeface="+mn-lt"/>
              </a:rPr>
              <a:t>to </a:t>
            </a:r>
            <a:r>
              <a:rPr lang="en-US" sz="3600" b="1" dirty="0" smtClean="0">
                <a:solidFill>
                  <a:schemeClr val="tx2"/>
                </a:solidFill>
                <a:latin typeface="+mn-lt"/>
              </a:rPr>
              <a:t>Treatment…</a:t>
            </a:r>
            <a:endParaRPr lang="en-US" sz="3600" b="1" dirty="0">
              <a:solidFill>
                <a:schemeClr val="tx2"/>
              </a:solidFill>
              <a:latin typeface="+mn-lt"/>
            </a:endParaRPr>
          </a:p>
        </p:txBody>
      </p:sp>
      <p:pic>
        <p:nvPicPr>
          <p:cNvPr id="22533" name="Picture 6" descr="maze"/>
          <p:cNvPicPr>
            <a:picLocks noChangeAspect="1" noChangeArrowheads="1"/>
          </p:cNvPicPr>
          <p:nvPr/>
        </p:nvPicPr>
        <p:blipFill>
          <a:blip r:embed="rId2" cstate="print"/>
          <a:srcRect/>
          <a:stretch>
            <a:fillRect/>
          </a:stretch>
        </p:blipFill>
        <p:spPr bwMode="auto">
          <a:xfrm>
            <a:off x="5562600" y="3433763"/>
            <a:ext cx="3581400" cy="3424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a:r>
              <a:rPr lang="en-US" sz="4400" b="1" dirty="0" smtClean="0">
                <a:latin typeface="+mn-lt"/>
              </a:rPr>
              <a:t>Final Thoughts</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34</a:t>
            </a:fld>
            <a:endParaRPr lang="en-US" dirty="0"/>
          </a:p>
        </p:txBody>
      </p:sp>
      <p:sp>
        <p:nvSpPr>
          <p:cNvPr id="40963" name="Rectangle 3"/>
          <p:cNvSpPr>
            <a:spLocks noGrp="1" noChangeArrowheads="1"/>
          </p:cNvSpPr>
          <p:nvPr>
            <p:ph sz="quarter" idx="1"/>
          </p:nvPr>
        </p:nvSpPr>
        <p:spPr/>
        <p:txBody>
          <a:bodyPr/>
          <a:lstStyle/>
          <a:p>
            <a:pPr>
              <a:buFont typeface="Arial" pitchFamily="34" charset="0"/>
              <a:buChar char="•"/>
            </a:pPr>
            <a:r>
              <a:rPr lang="en-US" dirty="0" smtClean="0"/>
              <a:t>Nevada County is the first and only California County to fully implement AOT</a:t>
            </a:r>
          </a:p>
          <a:p>
            <a:pPr>
              <a:buFont typeface="Arial" pitchFamily="34" charset="0"/>
              <a:buChar char="•"/>
            </a:pPr>
            <a:r>
              <a:rPr lang="en-US" dirty="0" smtClean="0"/>
              <a:t>44 states have implemented AOT programs</a:t>
            </a:r>
          </a:p>
          <a:p>
            <a:pPr>
              <a:buFont typeface="Arial" pitchFamily="34" charset="0"/>
              <a:buChar char="•"/>
            </a:pPr>
            <a:r>
              <a:rPr lang="en-US" dirty="0" smtClean="0"/>
              <a:t>AOT saves lives, protects civil rights, increases public safety, and improves the quality of life for the individual</a:t>
            </a:r>
          </a:p>
          <a:p>
            <a:pPr>
              <a:buFont typeface="Arial" pitchFamily="34" charset="0"/>
              <a:buChar char="•"/>
            </a:pPr>
            <a:r>
              <a:rPr lang="en-US" dirty="0" smtClean="0"/>
              <a:t>Provides treatment </a:t>
            </a:r>
            <a:r>
              <a:rPr lang="en-US" i="1" dirty="0" smtClean="0"/>
              <a:t>before</a:t>
            </a:r>
            <a:r>
              <a:rPr lang="en-US" dirty="0" smtClean="0"/>
              <a:t> an individual becomes gravely disabled, or does harm to self or others </a:t>
            </a:r>
          </a:p>
          <a:p>
            <a:pPr>
              <a:buNone/>
            </a:pPr>
            <a:r>
              <a:rPr lang="en-US" sz="2400" dirty="0" smtClean="0"/>
              <a:t>  </a:t>
            </a:r>
          </a:p>
          <a:p>
            <a:endParaRPr lang="en-US" sz="24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rPr>
              <a:t>Final, Final Thoughts</a:t>
            </a:r>
            <a:endParaRPr lang="en-US" sz="4400" b="1"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35</a:t>
            </a:fld>
            <a:endParaRPr lang="en-US" dirty="0"/>
          </a:p>
        </p:txBody>
      </p:sp>
      <p:sp>
        <p:nvSpPr>
          <p:cNvPr id="3" name="Content Placeholder 2"/>
          <p:cNvSpPr>
            <a:spLocks noGrp="1"/>
          </p:cNvSpPr>
          <p:nvPr>
            <p:ph sz="quarter" idx="1"/>
          </p:nvPr>
        </p:nvSpPr>
        <p:spPr/>
        <p:txBody>
          <a:bodyPr/>
          <a:lstStyle/>
          <a:p>
            <a:pPr lvl="0">
              <a:buFont typeface="Arial" pitchFamily="34" charset="0"/>
              <a:buChar char="•"/>
            </a:pPr>
            <a:r>
              <a:rPr lang="en-US" dirty="0" smtClean="0"/>
              <a:t>AOT fills a gap in the treatment continuum</a:t>
            </a:r>
          </a:p>
          <a:p>
            <a:pPr lvl="0">
              <a:buFont typeface="Arial" pitchFamily="34" charset="0"/>
              <a:buChar char="•"/>
            </a:pPr>
            <a:r>
              <a:rPr lang="en-US" dirty="0" smtClean="0"/>
              <a:t>AOT allows for a treatment option that is less restrictive than Conservatorship and locked inpatient care</a:t>
            </a:r>
          </a:p>
          <a:p>
            <a:pPr lvl="0">
              <a:buFont typeface="Arial" pitchFamily="34" charset="0"/>
              <a:buChar char="•"/>
            </a:pPr>
            <a:r>
              <a:rPr lang="en-US" dirty="0" smtClean="0"/>
              <a:t>AOT is not a panacea, but does support the possibility of engaging some individuals in treatment that would not otherwise be possible</a:t>
            </a:r>
          </a:p>
          <a:p>
            <a:pPr lvl="0">
              <a:buFont typeface="Arial" pitchFamily="34" charset="0"/>
              <a:buChar char="•"/>
            </a:pPr>
            <a:r>
              <a:rPr lang="en-US" dirty="0" smtClean="0"/>
              <a:t>It is possible to create a recovery based AOT program</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dirty="0" smtClean="0">
                <a:latin typeface="+mn-lt"/>
              </a:rPr>
              <a:t>Contact Information</a:t>
            </a:r>
            <a:endParaRPr lang="en-US" sz="4400"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36</a:t>
            </a:fld>
            <a:endParaRPr lang="en-US" dirty="0"/>
          </a:p>
        </p:txBody>
      </p:sp>
      <p:sp>
        <p:nvSpPr>
          <p:cNvPr id="3" name="Content Placeholder 2"/>
          <p:cNvSpPr>
            <a:spLocks noGrp="1"/>
          </p:cNvSpPr>
          <p:nvPr>
            <p:ph sz="quarter" idx="1"/>
          </p:nvPr>
        </p:nvSpPr>
        <p:spPr/>
        <p:txBody>
          <a:bodyPr/>
          <a:lstStyle/>
          <a:p>
            <a:pPr>
              <a:buNone/>
            </a:pPr>
            <a:r>
              <a:rPr lang="en-US" sz="1200" b="1" dirty="0" smtClean="0">
                <a:latin typeface="Arial" pitchFamily="34" charset="0"/>
                <a:cs typeface="Arial" pitchFamily="34" charset="0"/>
              </a:rPr>
              <a:t>Michael Heggarty, MFT</a:t>
            </a:r>
          </a:p>
          <a:p>
            <a:pPr>
              <a:buNone/>
            </a:pPr>
            <a:r>
              <a:rPr lang="en-US" sz="1200" b="1" dirty="0" smtClean="0">
                <a:latin typeface="Arial" pitchFamily="34" charset="0"/>
                <a:cs typeface="Arial" pitchFamily="34" charset="0"/>
              </a:rPr>
              <a:t>Nevada County Behavioral Health</a:t>
            </a:r>
          </a:p>
          <a:p>
            <a:pPr>
              <a:buNone/>
            </a:pPr>
            <a:r>
              <a:rPr lang="en-US" sz="1200" b="1" dirty="0" smtClean="0">
                <a:solidFill>
                  <a:srgbClr val="FF0000"/>
                </a:solidFill>
                <a:latin typeface="Arial" pitchFamily="34" charset="0"/>
                <a:cs typeface="Arial" pitchFamily="34" charset="0"/>
                <a:hlinkClick r:id="rId2"/>
              </a:rPr>
              <a:t>michael.heggarty@co.nevada.ca.us</a:t>
            </a:r>
            <a:endParaRPr lang="en-US" sz="1200" b="1" dirty="0" smtClean="0">
              <a:solidFill>
                <a:srgbClr val="FF0000"/>
              </a:solidFill>
              <a:latin typeface="Arial" pitchFamily="34" charset="0"/>
              <a:cs typeface="Arial" pitchFamily="34" charset="0"/>
            </a:endParaRPr>
          </a:p>
          <a:p>
            <a:pPr>
              <a:buNone/>
            </a:pPr>
            <a:endParaRPr lang="en-US" sz="1200" b="1" dirty="0" smtClean="0">
              <a:latin typeface="Arial" pitchFamily="34" charset="0"/>
              <a:cs typeface="Arial" pitchFamily="34" charset="0"/>
            </a:endParaRPr>
          </a:p>
          <a:p>
            <a:pPr eaLnBrk="1" hangingPunct="1">
              <a:lnSpc>
                <a:spcPct val="80000"/>
              </a:lnSpc>
              <a:buNone/>
            </a:pPr>
            <a:r>
              <a:rPr lang="en-US" sz="1200" b="1" dirty="0" smtClean="0">
                <a:latin typeface="Arial" pitchFamily="34" charset="0"/>
                <a:cs typeface="Arial" pitchFamily="34" charset="0"/>
              </a:rPr>
              <a:t>Carol Stanchfield, MS, LMFT</a:t>
            </a:r>
          </a:p>
          <a:p>
            <a:pPr eaLnBrk="1" hangingPunct="1">
              <a:lnSpc>
                <a:spcPct val="80000"/>
              </a:lnSpc>
              <a:buNone/>
            </a:pPr>
            <a:r>
              <a:rPr lang="en-US" sz="1200" b="1" dirty="0" smtClean="0">
                <a:latin typeface="Arial" pitchFamily="34" charset="0"/>
                <a:cs typeface="Arial" pitchFamily="34" charset="0"/>
              </a:rPr>
              <a:t>Turning Point Providence Center</a:t>
            </a:r>
          </a:p>
          <a:p>
            <a:pPr eaLnBrk="1" hangingPunct="1">
              <a:lnSpc>
                <a:spcPct val="80000"/>
              </a:lnSpc>
              <a:buNone/>
            </a:pPr>
            <a:r>
              <a:rPr lang="en-US" sz="1200" b="1" dirty="0" smtClean="0">
                <a:latin typeface="Arial" pitchFamily="34" charset="0"/>
                <a:cs typeface="Arial" pitchFamily="34" charset="0"/>
                <a:hlinkClick r:id="rId3"/>
              </a:rPr>
              <a:t>carolstanchfield@tpcp.org</a:t>
            </a:r>
            <a:endParaRPr lang="en-US" sz="1200" b="1" dirty="0" smtClean="0">
              <a:latin typeface="Arial" pitchFamily="34" charset="0"/>
              <a:cs typeface="Arial" pitchFamily="34" charset="0"/>
            </a:endParaRPr>
          </a:p>
          <a:p>
            <a:pPr>
              <a:buNone/>
            </a:pPr>
            <a:endParaRPr lang="en-US" sz="1200" b="1" dirty="0" smtClean="0">
              <a:latin typeface="Arial" pitchFamily="34" charset="0"/>
              <a:cs typeface="Arial" pitchFamily="34" charset="0"/>
            </a:endParaRPr>
          </a:p>
          <a:p>
            <a:pPr>
              <a:buNone/>
            </a:pPr>
            <a:r>
              <a:rPr lang="en-US" sz="1200" b="1" dirty="0" smtClean="0">
                <a:latin typeface="Arial" pitchFamily="34" charset="0"/>
                <a:cs typeface="Arial" pitchFamily="34" charset="0"/>
              </a:rPr>
              <a:t>Honorable Judge Thomas  Anderson</a:t>
            </a:r>
          </a:p>
          <a:p>
            <a:pPr>
              <a:buNone/>
            </a:pPr>
            <a:r>
              <a:rPr lang="en-US" sz="1200" b="1" dirty="0" smtClean="0">
                <a:latin typeface="Arial" pitchFamily="34" charset="0"/>
                <a:cs typeface="Arial" pitchFamily="34" charset="0"/>
              </a:rPr>
              <a:t>Nevada County Superior Court</a:t>
            </a:r>
          </a:p>
          <a:p>
            <a:pPr>
              <a:buNone/>
            </a:pPr>
            <a:r>
              <a:rPr lang="en-US" sz="1200" b="1" dirty="0" smtClean="0">
                <a:latin typeface="Arial" pitchFamily="34" charset="0"/>
                <a:cs typeface="Arial" pitchFamily="34" charset="0"/>
                <a:hlinkClick r:id="rId4"/>
              </a:rPr>
              <a:t>Tom.Anderson@nevadacountycourts.com</a:t>
            </a:r>
            <a:endParaRPr lang="en-US" sz="1200" b="1" dirty="0" smtClean="0">
              <a:latin typeface="Arial" pitchFamily="34" charset="0"/>
              <a:cs typeface="Arial" pitchFamily="34" charset="0"/>
            </a:endParaRPr>
          </a:p>
          <a:p>
            <a:pPr>
              <a:buNone/>
            </a:pPr>
            <a:endParaRPr lang="en-US" sz="1000" dirty="0" smtClean="0">
              <a:latin typeface="Arial" pitchFamily="34" charset="0"/>
              <a:cs typeface="Arial" pitchFamily="34" charset="0"/>
            </a:endParaRPr>
          </a:p>
          <a:p>
            <a:pPr>
              <a:buNone/>
            </a:pPr>
            <a:endParaRPr lang="en-US" sz="1000" dirty="0" smtClean="0">
              <a:latin typeface="Arial" pitchFamily="34" charset="0"/>
              <a:cs typeface="Arial" pitchFamily="34" charset="0"/>
            </a:endParaRPr>
          </a:p>
          <a:p>
            <a:pPr>
              <a:buNone/>
            </a:pPr>
            <a:endParaRPr lang="en-US" sz="1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 4" descr="Laura"/>
          <p:cNvPicPr>
            <a:picLocks noChangeAspect="1" noChangeArrowheads="1"/>
          </p:cNvPicPr>
          <p:nvPr/>
        </p:nvPicPr>
        <p:blipFill>
          <a:blip r:embed="rId2" cstate="print"/>
          <a:srcRect/>
          <a:stretch>
            <a:fillRect/>
          </a:stretch>
        </p:blipFill>
        <p:spPr bwMode="auto">
          <a:xfrm>
            <a:off x="1600200" y="1733550"/>
            <a:ext cx="6129338" cy="4743450"/>
          </a:xfrm>
          <a:prstGeom prst="rect">
            <a:avLst/>
          </a:prstGeom>
          <a:noFill/>
          <a:ln w="9525">
            <a:noFill/>
            <a:miter lim="800000"/>
            <a:headEnd/>
            <a:tailEnd/>
          </a:ln>
        </p:spPr>
      </p:pic>
      <p:sp>
        <p:nvSpPr>
          <p:cNvPr id="23559" name="Text Box 7"/>
          <p:cNvSpPr txBox="1">
            <a:spLocks noChangeArrowheads="1"/>
          </p:cNvSpPr>
          <p:nvPr/>
        </p:nvSpPr>
        <p:spPr bwMode="auto">
          <a:xfrm>
            <a:off x="2743200" y="457200"/>
            <a:ext cx="4648200" cy="914400"/>
          </a:xfrm>
          <a:prstGeom prst="rect">
            <a:avLst/>
          </a:prstGeom>
          <a:noFill/>
          <a:ln w="9525">
            <a:noFill/>
            <a:miter lim="800000"/>
            <a:headEnd/>
            <a:tailEnd/>
          </a:ln>
          <a:effectLst/>
        </p:spPr>
        <p:txBody>
          <a:bodyPr>
            <a:spAutoFit/>
          </a:bodyPr>
          <a:lstStyle/>
          <a:p>
            <a:r>
              <a:rPr lang="en-US" sz="4400" b="1" dirty="0">
                <a:latin typeface="Bradley Hand ITC" pitchFamily="66" charset="0"/>
              </a:rPr>
              <a:t> </a:t>
            </a:r>
            <a:r>
              <a:rPr lang="en-US" sz="5400" b="1" dirty="0">
                <a:solidFill>
                  <a:schemeClr val="accent4">
                    <a:lumMod val="50000"/>
                  </a:schemeClr>
                </a:solidFill>
                <a:latin typeface="Bradley Hand ITC" pitchFamily="66" charset="0"/>
              </a:rPr>
              <a:t>Laura</a:t>
            </a:r>
            <a:r>
              <a:rPr lang="en-US" sz="5400" b="1" dirty="0">
                <a:solidFill>
                  <a:schemeClr val="accent4">
                    <a:lumMod val="50000"/>
                  </a:schemeClr>
                </a:solidFill>
                <a:latin typeface="Tahoma" pitchFamily="34" charset="0"/>
              </a:rPr>
              <a:t> </a:t>
            </a:r>
            <a:r>
              <a:rPr lang="en-US" sz="5400" b="1" dirty="0">
                <a:solidFill>
                  <a:schemeClr val="accent4">
                    <a:lumMod val="50000"/>
                  </a:schemeClr>
                </a:solidFill>
                <a:latin typeface="Bradley Hand ITC" pitchFamily="66" charset="0"/>
              </a:rPr>
              <a:t>Wilcox</a:t>
            </a:r>
            <a:r>
              <a:rPr lang="en-US" sz="4400" b="1" dirty="0">
                <a:solidFill>
                  <a:schemeClr val="accent4">
                    <a:lumMod val="50000"/>
                  </a:schemeClr>
                </a:solidFill>
                <a:latin typeface="Tahoma" pitchFamily="34" charset="0"/>
              </a:rPr>
              <a:t> </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37</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solidFill>
                  <a:schemeClr val="accent4">
                    <a:lumMod val="50000"/>
                  </a:schemeClr>
                </a:solidFill>
                <a:latin typeface="+mn-lt"/>
                <a:cs typeface="Arial" pitchFamily="34" charset="0"/>
              </a:rPr>
              <a:t>Nevada</a:t>
            </a:r>
            <a:r>
              <a:rPr lang="en-US" sz="4400" b="1" dirty="0" smtClean="0">
                <a:latin typeface="+mn-lt"/>
                <a:cs typeface="Arial" pitchFamily="34" charset="0"/>
              </a:rPr>
              <a:t> </a:t>
            </a:r>
            <a:r>
              <a:rPr lang="en-US" b="1" dirty="0" smtClean="0">
                <a:latin typeface="+mn-lt"/>
                <a:cs typeface="Arial" pitchFamily="34" charset="0"/>
              </a:rPr>
              <a:t>County Process</a:t>
            </a:r>
            <a:endParaRPr lang="en-US" b="1" dirty="0">
              <a:latin typeface="+mn-lt"/>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4</a:t>
            </a:fld>
            <a:endParaRPr lang="en-US" dirty="0"/>
          </a:p>
        </p:txBody>
      </p:sp>
      <p:sp>
        <p:nvSpPr>
          <p:cNvPr id="3" name="Content Placeholder 2"/>
          <p:cNvSpPr>
            <a:spLocks noGrp="1"/>
          </p:cNvSpPr>
          <p:nvPr>
            <p:ph sz="quarter" idx="1"/>
          </p:nvPr>
        </p:nvSpPr>
        <p:spPr/>
        <p:txBody>
          <a:bodyPr/>
          <a:lstStyle/>
          <a:p>
            <a:pPr>
              <a:buFont typeface="Arial" pitchFamily="34" charset="0"/>
              <a:buChar char="•"/>
            </a:pPr>
            <a:r>
              <a:rPr lang="en-US" dirty="0" smtClean="0"/>
              <a:t>No funding attached to legislation</a:t>
            </a:r>
          </a:p>
          <a:p>
            <a:pPr>
              <a:buFont typeface="Arial" pitchFamily="34" charset="0"/>
              <a:buChar char="•"/>
            </a:pPr>
            <a:r>
              <a:rPr lang="en-US" dirty="0" smtClean="0"/>
              <a:t>County resolved to use any available means to prevent future tragedies</a:t>
            </a:r>
          </a:p>
          <a:p>
            <a:pPr>
              <a:buFont typeface="Arial" pitchFamily="34" charset="0"/>
              <a:buChar char="•"/>
            </a:pPr>
            <a:r>
              <a:rPr lang="en-US" dirty="0" smtClean="0"/>
              <a:t>Mental Health Services Act (MHSA) funding was mentioned as possible funding source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cs typeface="Arial" pitchFamily="34" charset="0"/>
              </a:rPr>
              <a:t>Nevada County Process</a:t>
            </a:r>
            <a:endParaRPr lang="en-US" dirty="0">
              <a:latin typeface="+mn-lt"/>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5</a:t>
            </a:fld>
            <a:endParaRPr lang="en-US" dirty="0"/>
          </a:p>
        </p:txBody>
      </p:sp>
      <p:sp>
        <p:nvSpPr>
          <p:cNvPr id="3" name="Content Placeholder 2"/>
          <p:cNvSpPr>
            <a:spLocks noGrp="1"/>
          </p:cNvSpPr>
          <p:nvPr>
            <p:ph sz="quarter" idx="1"/>
          </p:nvPr>
        </p:nvSpPr>
        <p:spPr/>
        <p:txBody>
          <a:bodyPr/>
          <a:lstStyle/>
          <a:p>
            <a:pPr>
              <a:buFont typeface="Arial" pitchFamily="34" charset="0"/>
              <a:buChar char="•"/>
            </a:pPr>
            <a:r>
              <a:rPr lang="en-US" dirty="0" smtClean="0"/>
              <a:t>Approval from Department of Mental Health to use MHSA funds to implement treatment components of AOT, May 2007</a:t>
            </a:r>
          </a:p>
          <a:p>
            <a:pPr>
              <a:buFont typeface="Arial" pitchFamily="34" charset="0"/>
              <a:buChar char="•"/>
            </a:pPr>
            <a:r>
              <a:rPr lang="en-US" dirty="0" smtClean="0"/>
              <a:t>Board of Supervisor’s approval to implement AOT, April 2008</a:t>
            </a:r>
          </a:p>
          <a:p>
            <a:pPr>
              <a:buFont typeface="Arial" pitchFamily="34" charset="0"/>
              <a:buChar char="•"/>
            </a:pPr>
            <a:r>
              <a:rPr lang="en-US" dirty="0" smtClean="0"/>
              <a:t>Implemented and began services, May 2008</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eaLnBrk="1" hangingPunct="1"/>
            <a:r>
              <a:rPr lang="en-US" sz="4400" b="1" dirty="0" smtClean="0">
                <a:latin typeface="+mn-lt"/>
              </a:rPr>
              <a:t>AOT Criteria</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6</a:t>
            </a:fld>
            <a:endParaRPr lang="en-US" dirty="0"/>
          </a:p>
        </p:txBody>
      </p:sp>
      <p:sp>
        <p:nvSpPr>
          <p:cNvPr id="11267" name="Rectangle 3"/>
          <p:cNvSpPr>
            <a:spLocks noGrp="1" noChangeArrowheads="1"/>
          </p:cNvSpPr>
          <p:nvPr>
            <p:ph sz="quarter" idx="1"/>
          </p:nvPr>
        </p:nvSpPr>
        <p:spPr>
          <a:xfrm>
            <a:off x="914400" y="1752600"/>
            <a:ext cx="7772400" cy="4530725"/>
          </a:xfrm>
        </p:spPr>
        <p:txBody>
          <a:bodyPr/>
          <a:lstStyle/>
          <a:p>
            <a:pPr eaLnBrk="1" hangingPunct="1">
              <a:lnSpc>
                <a:spcPct val="90000"/>
              </a:lnSpc>
              <a:buFont typeface="Arial" pitchFamily="34" charset="0"/>
              <a:buChar char="•"/>
            </a:pPr>
            <a:r>
              <a:rPr lang="en-US" sz="2800" dirty="0" smtClean="0"/>
              <a:t>County resident, minimum age 18</a:t>
            </a:r>
          </a:p>
          <a:p>
            <a:pPr marL="342900" lvl="1" indent="-342900" eaLnBrk="1" hangingPunct="1">
              <a:lnSpc>
                <a:spcPct val="90000"/>
              </a:lnSpc>
              <a:buClr>
                <a:schemeClr val="folHlink"/>
              </a:buClr>
              <a:buSzPct val="90000"/>
              <a:buFont typeface="Arial" pitchFamily="34" charset="0"/>
              <a:buChar char="•"/>
            </a:pPr>
            <a:r>
              <a:rPr lang="en-US" sz="2800" dirty="0" smtClean="0"/>
              <a:t>Serious Mental Disorder (WIC 5600.3)</a:t>
            </a:r>
          </a:p>
          <a:p>
            <a:pPr marL="342900" lvl="1" indent="-342900" eaLnBrk="1" hangingPunct="1">
              <a:lnSpc>
                <a:spcPct val="90000"/>
              </a:lnSpc>
              <a:buClr>
                <a:schemeClr val="folHlink"/>
              </a:buClr>
              <a:buSzPct val="90000"/>
              <a:buFont typeface="Arial" pitchFamily="34" charset="0"/>
              <a:buChar char="•"/>
            </a:pPr>
            <a:r>
              <a:rPr lang="en-US" sz="2800" dirty="0" smtClean="0"/>
              <a:t>The person is unlikely to survive safely in the community</a:t>
            </a:r>
          </a:p>
          <a:p>
            <a:pPr marL="342900" lvl="1" indent="-342900" eaLnBrk="1" hangingPunct="1">
              <a:lnSpc>
                <a:spcPct val="90000"/>
              </a:lnSpc>
              <a:buClr>
                <a:schemeClr val="folHlink"/>
              </a:buClr>
              <a:buSzPct val="90000"/>
              <a:buFont typeface="Arial" pitchFamily="34" charset="0"/>
              <a:buChar char="•"/>
            </a:pPr>
            <a:endParaRPr lang="en-US" sz="2800" dirty="0" smtClean="0"/>
          </a:p>
          <a:p>
            <a:pPr eaLnBrk="1" hangingPunct="1">
              <a:lnSpc>
                <a:spcPct val="90000"/>
              </a:lnSpc>
              <a:buFont typeface="Wingdings" pitchFamily="2" charset="2"/>
              <a:buNone/>
            </a:pPr>
            <a:endParaRPr lang="en-US" sz="3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rPr>
              <a:t>AOT Criteria</a:t>
            </a:r>
            <a:endParaRPr lang="en-US" sz="4400"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7</a:t>
            </a:fld>
            <a:endParaRPr lang="en-US" dirty="0"/>
          </a:p>
        </p:txBody>
      </p:sp>
      <p:sp>
        <p:nvSpPr>
          <p:cNvPr id="3" name="Content Placeholder 2"/>
          <p:cNvSpPr>
            <a:spLocks noGrp="1"/>
          </p:cNvSpPr>
          <p:nvPr>
            <p:ph sz="quarter" idx="1"/>
          </p:nvPr>
        </p:nvSpPr>
        <p:spPr/>
        <p:txBody>
          <a:bodyPr/>
          <a:lstStyle/>
          <a:p>
            <a:pPr>
              <a:buNone/>
            </a:pPr>
            <a:r>
              <a:rPr lang="en-US" dirty="0" smtClean="0"/>
              <a:t>Lack of compliance with treatment, indicated by:</a:t>
            </a:r>
          </a:p>
          <a:p>
            <a:pPr lvl="0">
              <a:buFont typeface="Arial" pitchFamily="34" charset="0"/>
              <a:buChar char="•"/>
            </a:pPr>
            <a:r>
              <a:rPr lang="en-US" dirty="0" smtClean="0"/>
              <a:t>2/36 months; hospital, prison, jail </a:t>
            </a:r>
            <a:r>
              <a:rPr lang="en-US" i="1" dirty="0" smtClean="0"/>
              <a:t>or</a:t>
            </a:r>
            <a:endParaRPr lang="en-US" dirty="0" smtClean="0"/>
          </a:p>
          <a:p>
            <a:pPr lvl="0">
              <a:buFont typeface="Arial" pitchFamily="34" charset="0"/>
              <a:buChar char="•"/>
            </a:pPr>
            <a:r>
              <a:rPr lang="en-US" dirty="0" smtClean="0"/>
              <a:t>1/48 months; serious and violence acts, threats, attempts to self /others</a:t>
            </a:r>
          </a:p>
          <a:p>
            <a:pPr lvl="0"/>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latin typeface="+mn-lt"/>
              </a:rPr>
              <a:t>AOT Criteria</a:t>
            </a:r>
            <a:endParaRPr lang="en-US" sz="4400" dirty="0">
              <a:latin typeface="+mn-lt"/>
            </a:endParaRP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8</a:t>
            </a:fld>
            <a:endParaRPr lang="en-US" dirty="0"/>
          </a:p>
        </p:txBody>
      </p:sp>
      <p:sp>
        <p:nvSpPr>
          <p:cNvPr id="3" name="Content Placeholder 2"/>
          <p:cNvSpPr>
            <a:spLocks noGrp="1"/>
          </p:cNvSpPr>
          <p:nvPr>
            <p:ph sz="quarter" idx="1"/>
          </p:nvPr>
        </p:nvSpPr>
        <p:spPr/>
        <p:txBody>
          <a:bodyPr/>
          <a:lstStyle/>
          <a:p>
            <a:pPr lvl="1">
              <a:buFont typeface="Arial" pitchFamily="34" charset="0"/>
              <a:buChar char="•"/>
            </a:pPr>
            <a:r>
              <a:rPr lang="en-US" sz="2800" dirty="0" smtClean="0"/>
              <a:t>The person has been offered an opportunity to participate in treatment and failed to engage, or refused</a:t>
            </a:r>
          </a:p>
          <a:p>
            <a:pPr lvl="1">
              <a:buFont typeface="Arial" pitchFamily="34" charset="0"/>
              <a:buChar char="•"/>
            </a:pPr>
            <a:r>
              <a:rPr lang="en-US" sz="2800" dirty="0" smtClean="0"/>
              <a:t>Condition is deteriorating</a:t>
            </a:r>
          </a:p>
          <a:p>
            <a:pPr lvl="1">
              <a:buFont typeface="Arial" pitchFamily="34" charset="0"/>
              <a:buChar char="•"/>
            </a:pPr>
            <a:r>
              <a:rPr lang="en-US" sz="2800" dirty="0" smtClean="0"/>
              <a:t>Least restrictive placement</a:t>
            </a:r>
          </a:p>
          <a:p>
            <a:pPr lvl="1">
              <a:buFont typeface="Arial" pitchFamily="34" charset="0"/>
              <a:buChar char="•"/>
            </a:pPr>
            <a:r>
              <a:rPr lang="en-US" sz="2800" dirty="0" smtClean="0"/>
              <a:t>Necessary to prevent 5150 condition</a:t>
            </a:r>
          </a:p>
          <a:p>
            <a:pPr lvl="1">
              <a:buFont typeface="Arial" pitchFamily="34" charset="0"/>
              <a:buChar char="•"/>
            </a:pPr>
            <a:r>
              <a:rPr lang="en-US" sz="2800" dirty="0" smtClean="0"/>
              <a:t>Will benefit from treatment</a:t>
            </a:r>
          </a:p>
          <a:p>
            <a:pPr lvl="1">
              <a:buFont typeface="Arial" pitchFamily="34" charset="0"/>
              <a:buChar char="•"/>
            </a:pPr>
            <a:endParaRPr lang="en-US" dirty="0" smtClean="0"/>
          </a:p>
          <a:p>
            <a:r>
              <a:rPr lang="en-US" dirty="0" smtClean="0"/>
              <a: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a:r>
              <a:rPr lang="en-US" sz="4400" b="1" dirty="0" smtClean="0">
                <a:latin typeface="+mn-lt"/>
              </a:rPr>
              <a:t>Who Can Request AOT?</a:t>
            </a:r>
          </a:p>
        </p:txBody>
      </p:sp>
      <p:sp>
        <p:nvSpPr>
          <p:cNvPr id="4" name="Slide Number Placeholder 3"/>
          <p:cNvSpPr>
            <a:spLocks noGrp="1"/>
          </p:cNvSpPr>
          <p:nvPr>
            <p:ph type="sldNum" sz="quarter" idx="12"/>
          </p:nvPr>
        </p:nvSpPr>
        <p:spPr/>
        <p:txBody>
          <a:bodyPr>
            <a:normAutofit fontScale="85000" lnSpcReduction="20000"/>
          </a:bodyPr>
          <a:lstStyle/>
          <a:p>
            <a:pPr>
              <a:defRPr/>
            </a:pPr>
            <a:fld id="{965BD939-E367-494D-A2A9-6A77C7072376}" type="slidenum">
              <a:rPr lang="en-US" smtClean="0"/>
              <a:pPr>
                <a:defRPr/>
              </a:pPr>
              <a:t>9</a:t>
            </a:fld>
            <a:endParaRPr lang="en-US" dirty="0"/>
          </a:p>
        </p:txBody>
      </p:sp>
      <p:sp>
        <p:nvSpPr>
          <p:cNvPr id="43011" name="Rectangle 3"/>
          <p:cNvSpPr>
            <a:spLocks noGrp="1" noChangeArrowheads="1"/>
          </p:cNvSpPr>
          <p:nvPr>
            <p:ph sz="quarter" idx="1"/>
          </p:nvPr>
        </p:nvSpPr>
        <p:spPr/>
        <p:txBody>
          <a:bodyPr/>
          <a:lstStyle/>
          <a:p>
            <a:pPr>
              <a:buFont typeface="Arial" pitchFamily="34" charset="0"/>
              <a:buChar char="•"/>
            </a:pPr>
            <a:r>
              <a:rPr lang="en-US" dirty="0" smtClean="0"/>
              <a:t>Any person 18 and older with whom the person resides</a:t>
            </a:r>
          </a:p>
          <a:p>
            <a:pPr>
              <a:buFont typeface="Arial" pitchFamily="34" charset="0"/>
              <a:buChar char="•"/>
            </a:pPr>
            <a:r>
              <a:rPr lang="en-US" dirty="0" smtClean="0"/>
              <a:t>The person’s parent, spouse, sibling or child, who is 18 or older </a:t>
            </a:r>
          </a:p>
          <a:p>
            <a:pPr>
              <a:buFont typeface="Arial" pitchFamily="34" charset="0"/>
              <a:buChar char="•"/>
            </a:pPr>
            <a:r>
              <a:rPr lang="en-US" dirty="0" smtClean="0"/>
              <a:t>A peace officer, parole or probation officer</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Public Document" ma:contentTypeID="0x0101004F9D2151B63C46F398F22A9DAF1A23F90100CACAF4ACAC29F74CBF3393FCC0BF2B27" ma:contentTypeVersion="8" ma:contentTypeDescription="General Public Document" ma:contentTypeScope="" ma:versionID="d6169502db151f803c84a6a03cd862f8">
  <xsd:schema xmlns:xsd="http://www.w3.org/2001/XMLSchema" xmlns:xs="http://www.w3.org/2001/XMLSchema" xmlns:p="http://schemas.microsoft.com/office/2006/metadata/properties" xmlns:ns2="35ca80a8-3c21-44a1-8e4e-f1d1c4d0dddb" xmlns:ns3="653e53f7-66b7-4a56-94e8-3fdce6e20095" xmlns:ns4="653E53F7-66B7-4A56-94E8-3FDCE6E20095" xmlns:ns5="7d44e5ed-c25e-465e-8286-4dd37692d8f5" targetNamespace="http://schemas.microsoft.com/office/2006/metadata/properties" ma:root="true" ma:fieldsID="719cbb5fbda0d0e3a25d16940d0dcfd7" ns2:_="" ns3:_="" ns4:_="" ns5:_="">
    <xsd:import namespace="35ca80a8-3c21-44a1-8e4e-f1d1c4d0dddb"/>
    <xsd:import namespace="653e53f7-66b7-4a56-94e8-3fdce6e20095"/>
    <xsd:import namespace="653E53F7-66B7-4A56-94E8-3FDCE6E20095"/>
    <xsd:import namespace="7d44e5ed-c25e-465e-8286-4dd37692d8f5"/>
    <xsd:element name="properties">
      <xsd:complexType>
        <xsd:sequence>
          <xsd:element name="documentManagement">
            <xsd:complexType>
              <xsd:all>
                <xsd:element ref="ns2:_dlc_DocId" minOccurs="0"/>
                <xsd:element ref="ns2:_dlc_DocIdUrl" minOccurs="0"/>
                <xsd:element ref="ns2:_dlc_DocIdPersistId" minOccurs="0"/>
                <xsd:element ref="ns3:DocumentDate" minOccurs="0"/>
                <xsd:element ref="ns3:TabDisplayTaxHTField0" minOccurs="0"/>
                <xsd:element ref="ns4:PublishStartDate" minOccurs="0"/>
                <xsd:element ref="ns4:PublishEndDate" minOccurs="0"/>
                <xsd:element ref="ns4:HomePageAggregate" minOccurs="0"/>
                <xsd:element ref="ns3:ServiceTagTaxHTField0" minOccurs="0"/>
                <xsd:element ref="ns3:AudienceTagTaxHTField0" minOccurs="0"/>
                <xsd:element ref="ns3:InformationTagTaxHTField0" minOccurs="0"/>
                <xsd:element ref="ns3:ParticipateTagTaxHTField0" minOccurs="0"/>
                <xsd:element ref="ns3:LocaleTagTaxHTField0" minOccurs="0"/>
                <xsd:element ref="ns3:DepartmentTagTaxHTField0" minOccurs="0"/>
                <xsd:element ref="ns5:TaxCatchAll" minOccurs="0"/>
                <xsd:element ref="ns5:TaxCatchAllLabel" minOccurs="0"/>
                <xsd:element ref="ns4:DisplayPriority" minOccurs="0"/>
                <xsd:element ref="ns3:dshandle" minOccurs="0"/>
                <xsd:element ref="ns3:Document_x0020_Summary" minOccurs="0"/>
                <xsd:element ref="ns2:TaxKeywordTaxHTField" minOccurs="0"/>
                <xsd:element ref="ns3:TimePeriodTaxHTField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ca80a8-3c21-44a1-8e4e-f1d1c4d0ddd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KeywordTaxHTField" ma:index="35" nillable="true" ma:taxonomy="true" ma:internalName="TaxKeywordTaxHTField" ma:taxonomyFieldName="TaxKeyword" ma:displayName="Enterprise Keywords" ma:fieldId="{23f27201-bee3-471e-b2e7-b64fd8b7ca38}" ma:taxonomyMulti="true" ma:sspId="d5c72d7f-013d-4cf8-a845-52188bd40a01"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53e53f7-66b7-4a56-94e8-3fdce6e20095" elementFormDefault="qualified">
    <xsd:import namespace="http://schemas.microsoft.com/office/2006/documentManagement/types"/>
    <xsd:import namespace="http://schemas.microsoft.com/office/infopath/2007/PartnerControls"/>
    <xsd:element name="DocumentDate" ma:index="11" nillable="true" ma:displayName="Document Date" ma:format="DateTime" ma:internalName="DocumentDate">
      <xsd:simpleType>
        <xsd:restriction base="dms:DateTime"/>
      </xsd:simpleType>
    </xsd:element>
    <xsd:element name="TabDisplayTaxHTField0" ma:index="13" nillable="true" ma:taxonomy="true" ma:internalName="TabDisplayTaxHTField0" ma:taxonomyFieldName="TabDisplay" ma:displayName="Tab Display" ma:fieldId="{bbf50f41-0551-4cdd-8edd-bc5c058322bd}" ma:taxonomyMulti="true" ma:sspId="d5c72d7f-013d-4cf8-a845-52188bd40a01" ma:termSetId="a79af917-c8c9-4720-aa02-f3725ff92b41" ma:anchorId="00000000-0000-0000-0000-000000000000" ma:open="false" ma:isKeyword="false">
      <xsd:complexType>
        <xsd:sequence>
          <xsd:element ref="pc:Terms" minOccurs="0" maxOccurs="1"/>
        </xsd:sequence>
      </xsd:complexType>
    </xsd:element>
    <xsd:element name="ServiceTagTaxHTField0" ma:index="18" nillable="true" ma:taxonomy="true" ma:internalName="ServiceTagTaxHTField0" ma:taxonomyFieldName="ServiceTag" ma:displayName="Service Tag" ma:fieldId="{e92a849a-0587-4114-ad84-3b8c024dada4}" ma:taxonomyMulti="true" ma:sspId="d5c72d7f-013d-4cf8-a845-52188bd40a01" ma:termSetId="266efb1c-ed8e-4c1e-aa08-f2a234d5f993" ma:anchorId="00000000-0000-0000-0000-000000000000" ma:open="false" ma:isKeyword="false">
      <xsd:complexType>
        <xsd:sequence>
          <xsd:element ref="pc:Terms" minOccurs="0" maxOccurs="1"/>
        </xsd:sequence>
      </xsd:complexType>
    </xsd:element>
    <xsd:element name="AudienceTagTaxHTField0" ma:index="20" nillable="true" ma:taxonomy="true" ma:internalName="AudienceTagTaxHTField0" ma:taxonomyFieldName="AudienceTag" ma:displayName="Audience Tag" ma:fieldId="{bcbc0001-6178-443b-8b8f-fe6286c2d237}" ma:taxonomyMulti="true" ma:sspId="d5c72d7f-013d-4cf8-a845-52188bd40a01" ma:termSetId="08023d38-b1b0-4411-820c-9e7b867d2526" ma:anchorId="00000000-0000-0000-0000-000000000000" ma:open="false" ma:isKeyword="false">
      <xsd:complexType>
        <xsd:sequence>
          <xsd:element ref="pc:Terms" minOccurs="0" maxOccurs="1"/>
        </xsd:sequence>
      </xsd:complexType>
    </xsd:element>
    <xsd:element name="InformationTagTaxHTField0" ma:index="22" nillable="true" ma:taxonomy="true" ma:internalName="InformationTagTaxHTField0" ma:taxonomyFieldName="InformationTag" ma:displayName="Information Tag" ma:fieldId="{76a7e546-db2b-45f5-9bc3-1c759c420530}" ma:taxonomyMulti="true" ma:sspId="d5c72d7f-013d-4cf8-a845-52188bd40a01" ma:termSetId="12d44a05-7e96-4439-b55e-2c7bf176638f" ma:anchorId="00000000-0000-0000-0000-000000000000" ma:open="false" ma:isKeyword="false">
      <xsd:complexType>
        <xsd:sequence>
          <xsd:element ref="pc:Terms" minOccurs="0" maxOccurs="1"/>
        </xsd:sequence>
      </xsd:complexType>
    </xsd:element>
    <xsd:element name="ParticipateTagTaxHTField0" ma:index="24" nillable="true" ma:taxonomy="true" ma:internalName="ParticipateTagTaxHTField0" ma:taxonomyFieldName="ParticipateTag" ma:displayName="Participate Tag" ma:fieldId="{94625d5a-5986-4a32-babf-8bfad03798eb}" ma:taxonomyMulti="true" ma:sspId="d5c72d7f-013d-4cf8-a845-52188bd40a01" ma:termSetId="6d1f2aa9-4dda-4442-b1a2-21b6e6e4bc04" ma:anchorId="00000000-0000-0000-0000-000000000000" ma:open="false" ma:isKeyword="false">
      <xsd:complexType>
        <xsd:sequence>
          <xsd:element ref="pc:Terms" minOccurs="0" maxOccurs="1"/>
        </xsd:sequence>
      </xsd:complexType>
    </xsd:element>
    <xsd:element name="LocaleTagTaxHTField0" ma:index="26" nillable="true" ma:taxonomy="true" ma:internalName="LocaleTagTaxHTField0" ma:taxonomyFieldName="LocaleTag" ma:displayName="Locale Tag" ma:fieldId="{2b0c87ce-6104-40ba-833e-75a7f4b2b034}" ma:taxonomyMulti="true" ma:sspId="d5c72d7f-013d-4cf8-a845-52188bd40a01" ma:termSetId="7c8e2e45-fa43-4419-8e7f-6cf9256b3c69" ma:anchorId="00000000-0000-0000-0000-000000000000" ma:open="false" ma:isKeyword="false">
      <xsd:complexType>
        <xsd:sequence>
          <xsd:element ref="pc:Terms" minOccurs="0" maxOccurs="1"/>
        </xsd:sequence>
      </xsd:complexType>
    </xsd:element>
    <xsd:element name="DepartmentTagTaxHTField0" ma:index="28" nillable="true" ma:taxonomy="true" ma:internalName="DepartmentTagTaxHTField0" ma:taxonomyFieldName="DepartmentTag" ma:displayName="Department Tag" ma:default="14;#Behavioral Health|ee99be64-3533-43c6-b064-0ff7b8251b75" ma:fieldId="{2250d173-b3a7-4fa8-963b-9e4b0806a0e9}" ma:taxonomyMulti="true" ma:sspId="d5c72d7f-013d-4cf8-a845-52188bd40a01" ma:termSetId="bdaeea97-453f-4898-82e7-d784c129051a" ma:anchorId="00000000-0000-0000-0000-000000000000" ma:open="false" ma:isKeyword="false">
      <xsd:complexType>
        <xsd:sequence>
          <xsd:element ref="pc:Terms" minOccurs="0" maxOccurs="1"/>
        </xsd:sequence>
      </xsd:complexType>
    </xsd:element>
    <xsd:element name="dshandle" ma:index="33" nillable="true" ma:displayName="dshandle" ma:hidden="true" ma:internalName="dshandle">
      <xsd:simpleType>
        <xsd:restriction base="dms:Text"/>
      </xsd:simpleType>
    </xsd:element>
    <xsd:element name="Document_x0020_Summary" ma:index="34" nillable="true" ma:displayName="Document Summary" ma:hidden="true" ma:internalName="Document_x0020_Summary" ma:readOnly="false">
      <xsd:simpleType>
        <xsd:restriction base="dms:Note"/>
      </xsd:simpleType>
    </xsd:element>
    <xsd:element name="TimePeriodTaxHTField0" ma:index="37" nillable="true" ma:taxonomy="true" ma:internalName="TimePeriodTaxHTField0" ma:taxonomyFieldName="DocumentType" ma:displayName="Time Period" ma:readOnly="false" ma:default="" ma:fieldId="{2b13d57b-11b3-4f43-b634-c4262e4203e1}" ma:taxonomyMulti="true" ma:sspId="d5c72d7f-013d-4cf8-a845-52188bd40a01" ma:termSetId="1bc9c844-356b-4b88-84b7-fb3c7e063a3c"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53E53F7-66B7-4A56-94E8-3FDCE6E20095" elementFormDefault="qualified">
    <xsd:import namespace="http://schemas.microsoft.com/office/2006/documentManagement/types"/>
    <xsd:import namespace="http://schemas.microsoft.com/office/infopath/2007/PartnerControls"/>
    <xsd:element name="PublishStartDate" ma:index="14" nillable="true" ma:displayName="Publish Start Date" ma:format="DateTime" ma:internalName="PublishStartDate">
      <xsd:simpleType>
        <xsd:restriction base="dms:DateTime"/>
      </xsd:simpleType>
    </xsd:element>
    <xsd:element name="PublishEndDate" ma:index="15" nillable="true" ma:displayName="Publish End Date" ma:format="DateTime" ma:internalName="PublishEndDate">
      <xsd:simpleType>
        <xsd:restriction base="dms:DateTime"/>
      </xsd:simpleType>
    </xsd:element>
    <xsd:element name="HomePageAggregate" ma:index="16" nillable="true" ma:displayName="Home Page Aggregate" ma:default="0" ma:internalName="HomePageAggregate">
      <xsd:simpleType>
        <xsd:restriction base="dms:Boolean"/>
      </xsd:simpleType>
    </xsd:element>
    <xsd:element name="DisplayPriority" ma:index="32" nillable="true" ma:displayName="Display Priority" ma:default="99" ma:internalName="DisplayPriority">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d44e5ed-c25e-465e-8286-4dd37692d8f5" elementFormDefault="qualified">
    <xsd:import namespace="http://schemas.microsoft.com/office/2006/documentManagement/types"/>
    <xsd:import namespace="http://schemas.microsoft.com/office/infopath/2007/PartnerControls"/>
    <xsd:element name="TaxCatchAll" ma:index="29" nillable="true" ma:displayName="Taxonomy Catch All Column" ma:hidden="true" ma:list="{c2d2df00-4917-401a-ae35-13e7c1a53c78}" ma:internalName="TaxCatchAll" ma:showField="CatchAllData" ma:web="7d44e5ed-c25e-465e-8286-4dd37692d8f5">
      <xsd:complexType>
        <xsd:complexContent>
          <xsd:extension base="dms:MultiChoiceLookup">
            <xsd:sequence>
              <xsd:element name="Value" type="dms:Lookup" maxOccurs="unbounded" minOccurs="0" nillable="true"/>
            </xsd:sequence>
          </xsd:extension>
        </xsd:complexContent>
      </xsd:complexType>
    </xsd:element>
    <xsd:element name="TaxCatchAllLabel" ma:index="30" nillable="true" ma:displayName="Taxonomy Catch All Column1" ma:hidden="true" ma:list="{c2d2df00-4917-401a-ae35-13e7c1a53c78}" ma:internalName="TaxCatchAllLabel" ma:readOnly="true" ma:showField="CatchAllDataLabel" ma:web="7d44e5ed-c25e-465e-8286-4dd37692d8f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SharedContentType xmlns="Microsoft.SharePoint.Taxonomy.ContentTypeSync" SourceId="d5c72d7f-013d-4cf8-a845-52188bd40a01" ContentTypeId="0x0101004F9D2151B63C46F398F22A9DAF1A23F901" PreviousValue="true"/>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dshandle xmlns="653e53f7-66b7-4a56-94e8-3fdce6e20095" xsi:nil="true"/>
    <PublishStartDate xmlns="653E53F7-66B7-4A56-94E8-3FDCE6E20095" xsi:nil="true"/>
    <DepartmentTagTaxHTField0 xmlns="653e53f7-66b7-4a56-94e8-3fdce6e20095">
      <Terms xmlns="http://schemas.microsoft.com/office/infopath/2007/PartnerControls">
        <TermInfo xmlns="http://schemas.microsoft.com/office/infopath/2007/PartnerControls">
          <TermName xmlns="http://schemas.microsoft.com/office/infopath/2007/PartnerControls">Behavioral Health</TermName>
          <TermId xmlns="http://schemas.microsoft.com/office/infopath/2007/PartnerControls">ee99be64-3533-43c6-b064-0ff7b8251b75</TermId>
        </TermInfo>
      </Terms>
    </DepartmentTagTaxHTField0>
    <InformationTagTaxHTField0 xmlns="653e53f7-66b7-4a56-94e8-3fdce6e20095">
      <Terms xmlns="http://schemas.microsoft.com/office/infopath/2007/PartnerControls"/>
    </InformationTagTaxHTField0>
    <TaxCatchAll xmlns="7d44e5ed-c25e-465e-8286-4dd37692d8f5">
      <Value>346</Value>
      <Value>114</Value>
      <Value>14</Value>
      <Value>12</Value>
    </TaxCatchAll>
    <PublishEndDate xmlns="653E53F7-66B7-4A56-94E8-3FDCE6E20095" xsi:nil="true"/>
    <TimePeriodTaxHTField0 xmlns="653e53f7-66b7-4a56-94e8-3fdce6e20095">
      <Terms xmlns="http://schemas.microsoft.com/office/infopath/2007/PartnerControls"/>
    </TimePeriodTaxHTField0>
    <DisplayPriority xmlns="653E53F7-66B7-4A56-94E8-3FDCE6E20095">99</DisplayPriority>
    <DocumentDate xmlns="653e53f7-66b7-4a56-94e8-3fdce6e20095">2013-03-08T08:00:00+00:00</DocumentDate>
    <AudienceTagTaxHTField0 xmlns="653e53f7-66b7-4a56-94e8-3fdce6e20095">
      <Terms xmlns="http://schemas.microsoft.com/office/infopath/2007/PartnerControls"/>
    </AudienceTagTaxHTField0>
    <LocaleTagTaxHTField0 xmlns="653e53f7-66b7-4a56-94e8-3fdce6e20095">
      <Terms xmlns="http://schemas.microsoft.com/office/infopath/2007/PartnerControls"/>
    </LocaleTagTaxHTField0>
    <HomePageAggregate xmlns="653E53F7-66B7-4A56-94E8-3FDCE6E20095">false</HomePageAggregate>
    <TaxKeywordTaxHTField xmlns="35ca80a8-3c21-44a1-8e4e-f1d1c4d0dddb">
      <Terms xmlns="http://schemas.microsoft.com/office/infopath/2007/PartnerControls">
        <TermInfo xmlns="http://schemas.microsoft.com/office/infopath/2007/PartnerControls">
          <TermName xmlns="http://schemas.microsoft.com/office/infopath/2007/PartnerControls">Laura's Law</TermName>
          <TermId xmlns="http://schemas.microsoft.com/office/infopath/2007/PartnerControls">c82de397-8a65-4bc6-a9af-a4e643773df9</TermId>
        </TermInfo>
      </Terms>
    </TaxKeywordTaxHTField>
    <TabDisplayTaxHTField0 xmlns="653e53f7-66b7-4a56-94e8-3fdce6e20095">
      <Terms xmlns="http://schemas.microsoft.com/office/infopath/2007/PartnerControls">
        <TermInfo xmlns="http://schemas.microsoft.com/office/infopath/2007/PartnerControls">
          <TermName xmlns="http://schemas.microsoft.com/office/infopath/2007/PartnerControls">Documents</TermName>
          <TermId xmlns="http://schemas.microsoft.com/office/infopath/2007/PartnerControls">34add2f2-d611-4660-acc5-9560e3461d97</TermId>
        </TermInfo>
        <TermInfo xmlns="http://schemas.microsoft.com/office/infopath/2007/PartnerControls">
          <TermName xmlns="http://schemas.microsoft.com/office/infopath/2007/PartnerControls">Information</TermName>
          <TermId xmlns="http://schemas.microsoft.com/office/infopath/2007/PartnerControls">119aa602-996e-46b8-82f4-8b6107d1237b</TermId>
        </TermInfo>
      </Terms>
    </TabDisplayTaxHTField0>
    <ParticipateTagTaxHTField0 xmlns="653e53f7-66b7-4a56-94e8-3fdce6e20095">
      <Terms xmlns="http://schemas.microsoft.com/office/infopath/2007/PartnerControls"/>
    </ParticipateTagTaxHTField0>
    <ServiceTagTaxHTField0 xmlns="653e53f7-66b7-4a56-94e8-3fdce6e20095">
      <Terms xmlns="http://schemas.microsoft.com/office/infopath/2007/PartnerControls"/>
    </ServiceTagTaxHTField0>
    <Document_x0020_Summary xmlns="653e53f7-66b7-4a56-94e8-3fdce6e20095" xsi:nil="true"/>
    <_dlc_DocId xmlns="35ca80a8-3c21-44a1-8e4e-f1d1c4d0dddb">4VHERZ4CYFXN-25-679</_dlc_DocId>
    <_dlc_DocIdUrl xmlns="35ca80a8-3c21-44a1-8e4e-f1d1c4d0dddb">
      <Url>http://www.mynevadacounty.com/nc/hhsa/bh/_layouts/DocIdRedir.aspx?ID=4VHERZ4CYFXN-25-679</Url>
      <Description>4VHERZ4CYFXN-25-679</Description>
    </_dlc_DocIdUrl>
  </documentManagement>
</p:properties>
</file>

<file path=customXml/itemProps1.xml><?xml version="1.0" encoding="utf-8"?>
<ds:datastoreItem xmlns:ds="http://schemas.openxmlformats.org/officeDocument/2006/customXml" ds:itemID="{A1D5F713-B26C-4764-A08C-0552ACCEFE73}"/>
</file>

<file path=customXml/itemProps2.xml><?xml version="1.0" encoding="utf-8"?>
<ds:datastoreItem xmlns:ds="http://schemas.openxmlformats.org/officeDocument/2006/customXml" ds:itemID="{A379D6E1-EEDE-47F8-96E7-E1486AF5346D}"/>
</file>

<file path=customXml/itemProps3.xml><?xml version="1.0" encoding="utf-8"?>
<ds:datastoreItem xmlns:ds="http://schemas.openxmlformats.org/officeDocument/2006/customXml" ds:itemID="{E1D52621-446F-45FC-A4D0-C246F4467641}"/>
</file>

<file path=customXml/itemProps4.xml><?xml version="1.0" encoding="utf-8"?>
<ds:datastoreItem xmlns:ds="http://schemas.openxmlformats.org/officeDocument/2006/customXml" ds:itemID="{B0546019-D012-40B5-B0E7-7C294A046BD7}"/>
</file>

<file path=customXml/itemProps5.xml><?xml version="1.0" encoding="utf-8"?>
<ds:datastoreItem xmlns:ds="http://schemas.openxmlformats.org/officeDocument/2006/customXml" ds:itemID="{2600BFF4-7FCE-413C-AB18-B4858EC170EA}"/>
</file>

<file path=docProps/app.xml><?xml version="1.0" encoding="utf-8"?>
<Properties xmlns="http://schemas.openxmlformats.org/officeDocument/2006/extended-properties" xmlns:vt="http://schemas.openxmlformats.org/officeDocument/2006/docPropsVTypes">
  <Template>Median</Template>
  <TotalTime>3196</TotalTime>
  <Words>1571</Words>
  <Application>Microsoft Office PowerPoint</Application>
  <PresentationFormat>On-screen Show (4:3)</PresentationFormat>
  <Paragraphs>237</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Median</vt:lpstr>
      <vt:lpstr>Assisted Outpatient Treatment  (W&amp;I Code 5345) (AB 1421)  “Laura’s Law”  March 5, 2013  </vt:lpstr>
      <vt:lpstr>Jan 10, 2001</vt:lpstr>
      <vt:lpstr>Jan 1, 2003</vt:lpstr>
      <vt:lpstr>Nevada County Process</vt:lpstr>
      <vt:lpstr>Nevada County Process</vt:lpstr>
      <vt:lpstr>AOT Criteria</vt:lpstr>
      <vt:lpstr>AOT Criteria</vt:lpstr>
      <vt:lpstr>AOT Criteria</vt:lpstr>
      <vt:lpstr>Who Can Request AOT?</vt:lpstr>
      <vt:lpstr>Who Can Request AOT?</vt:lpstr>
      <vt:lpstr>AOT Program Requirements</vt:lpstr>
      <vt:lpstr> AOT Program Requirements</vt:lpstr>
      <vt:lpstr>AOT Program Requirements</vt:lpstr>
      <vt:lpstr>Voluntary v. Involuntary</vt:lpstr>
      <vt:lpstr>Voluntary v. Involuntary</vt:lpstr>
      <vt:lpstr>Voluntary v. Involuntary</vt:lpstr>
      <vt:lpstr>No Forced Medication</vt:lpstr>
      <vt:lpstr>Court-Ordered Treatment</vt:lpstr>
      <vt:lpstr>Court-Ordered Treatment</vt:lpstr>
      <vt:lpstr>AOT/ACT For Everyone on Demand?</vt:lpstr>
      <vt:lpstr>Court &amp; Legal Process</vt:lpstr>
      <vt:lpstr>Court &amp; Legal Process </vt:lpstr>
      <vt:lpstr>Provider role</vt:lpstr>
      <vt:lpstr>Additional Provider Tasks  </vt:lpstr>
      <vt:lpstr>Additional Supports</vt:lpstr>
      <vt:lpstr>Providence Center AOT Data</vt:lpstr>
      <vt:lpstr>AOT Program Oversight</vt:lpstr>
      <vt:lpstr>Costs and Savings</vt:lpstr>
      <vt:lpstr>Costs and Savings</vt:lpstr>
      <vt:lpstr>AOT Outcomes Are Similar to ACT Outcomes</vt:lpstr>
      <vt:lpstr>Actual  Outcomes: For 39 unduplicated individuals, for the most recent  12 months pre-treatment  vs. 12 months post-treatment   </vt:lpstr>
      <vt:lpstr>2011 National Association of Counties Achievement Award</vt:lpstr>
      <vt:lpstr>Slide 33</vt:lpstr>
      <vt:lpstr>Final Thoughts</vt:lpstr>
      <vt:lpstr>Final, Final Thoughts</vt:lpstr>
      <vt:lpstr>Contact Information</vt:lpstr>
      <vt:lpstr>Slide 37</vt:lpstr>
    </vt:vector>
  </TitlesOfParts>
  <Company>home computer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AOT The Nevada County Experience 03082013</dc:title>
  <dc:creator>don and rachelle</dc:creator>
  <cp:keywords>Laura's Law</cp:keywords>
  <cp:lastModifiedBy>ALefrancois</cp:lastModifiedBy>
  <cp:revision>175</cp:revision>
  <dcterms:created xsi:type="dcterms:W3CDTF">2008-04-22T01:39:21Z</dcterms:created>
  <dcterms:modified xsi:type="dcterms:W3CDTF">2013-03-09T00:21:06Z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0x0101004F9D2151B63C46F398F22A9DAF1A23F90100CACAF4ACAC29F74CBF3393FCC0BF2B27</vt:lpwstr>
  </property>
  <property fmtid="{D5CDD505-2E9C-101B-9397-08002B2CF9AE}" pid="3" name="_dlc_DocIdItemGuid">
    <vt:lpwstr>dcadd68f-6e4b-49d4-8791-f23779536f2b</vt:lpwstr>
  </property>
  <property fmtid="{D5CDD505-2E9C-101B-9397-08002B2CF9AE}" pid="4" name="AudienceTag">
    <vt:lpwstr/>
  </property>
  <property fmtid="{D5CDD505-2E9C-101B-9397-08002B2CF9AE}" pid="5" name="TaxKeyword">
    <vt:lpwstr>346;#Laura's Law|c82de397-8a65-4bc6-a9af-a4e643773df9</vt:lpwstr>
  </property>
  <property fmtid="{D5CDD505-2E9C-101B-9397-08002B2CF9AE}" pid="6" name="ServiceTag">
    <vt:lpwstr/>
  </property>
  <property fmtid="{D5CDD505-2E9C-101B-9397-08002B2CF9AE}" pid="7" name="TabDisplay">
    <vt:lpwstr>114;#Documents|34add2f2-d611-4660-acc5-9560e3461d97;#12;#Information|119aa602-996e-46b8-82f4-8b6107d1237b</vt:lpwstr>
  </property>
  <property fmtid="{D5CDD505-2E9C-101B-9397-08002B2CF9AE}" pid="8" name="DepartmentTag">
    <vt:lpwstr>14;#Behavioral Health|ee99be64-3533-43c6-b064-0ff7b8251b75</vt:lpwstr>
  </property>
  <property fmtid="{D5CDD505-2E9C-101B-9397-08002B2CF9AE}" pid="9" name="LocaleTag">
    <vt:lpwstr/>
  </property>
  <property fmtid="{D5CDD505-2E9C-101B-9397-08002B2CF9AE}" pid="10" name="InformationTag">
    <vt:lpwstr/>
  </property>
  <property fmtid="{D5CDD505-2E9C-101B-9397-08002B2CF9AE}" pid="11" name="DocumentType">
    <vt:lpwstr/>
  </property>
  <property fmtid="{D5CDD505-2E9C-101B-9397-08002B2CF9AE}" pid="12" name="ParticipateTag">
    <vt:lpwstr/>
  </property>
</Properties>
</file>